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</p:sldIdLst>
  <p:sldSz cx="1219196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4318000" cy="1549400"/>
          </a:xfrm>
          <a:custGeom>
            <a:avLst/>
            <a:gdLst/>
            <a:ahLst/>
            <a:cxnLst/>
            <a:rect l="l" t="t" r="r" b="b"/>
            <a:pathLst>
              <a:path w="340" h="122">
                <a:moveTo>
                  <a:pt x="0" y="0"/>
                </a:moveTo>
                <a:lnTo>
                  <a:pt x="340" y="0"/>
                </a:lnTo>
                <a:lnTo>
                  <a:pt x="0" y="122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685800" y="-177800"/>
            <a:ext cx="2616200" cy="977900"/>
          </a:xfrm>
          <a:custGeom>
            <a:avLst/>
            <a:gdLst/>
            <a:ahLst/>
            <a:cxnLst/>
            <a:rect l="l" t="t" r="r" b="b"/>
            <a:pathLst>
              <a:path w="206" h="77">
                <a:moveTo>
                  <a:pt x="204" y="0"/>
                </a:moveTo>
                <a:lnTo>
                  <a:pt x="0" y="73"/>
                </a:lnTo>
                <a:lnTo>
                  <a:pt x="2" y="77"/>
                </a:lnTo>
                <a:lnTo>
                  <a:pt x="206" y="4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406400" y="-127000"/>
            <a:ext cx="3314700" cy="1270000"/>
          </a:xfrm>
          <a:custGeom>
            <a:avLst/>
            <a:gdLst/>
            <a:ahLst/>
            <a:cxnLst/>
            <a:rect l="l" t="t" r="r" b="b"/>
            <a:pathLst>
              <a:path w="261" h="100">
                <a:moveTo>
                  <a:pt x="258" y="0"/>
                </a:moveTo>
                <a:lnTo>
                  <a:pt x="0" y="92"/>
                </a:lnTo>
                <a:lnTo>
                  <a:pt x="3" y="100"/>
                </a:lnTo>
                <a:lnTo>
                  <a:pt x="261" y="7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77800" y="-38100"/>
            <a:ext cx="3898900" cy="1435100"/>
          </a:xfrm>
          <a:custGeom>
            <a:avLst/>
            <a:gdLst/>
            <a:ahLst/>
            <a:cxnLst/>
            <a:rect l="l" t="t" r="r" b="b"/>
            <a:pathLst>
              <a:path w="307" h="113">
                <a:moveTo>
                  <a:pt x="306" y="0"/>
                </a:moveTo>
                <a:lnTo>
                  <a:pt x="0" y="110"/>
                </a:lnTo>
                <a:lnTo>
                  <a:pt x="1" y="113"/>
                </a:lnTo>
                <a:lnTo>
                  <a:pt x="307" y="4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25400" y="76200"/>
            <a:ext cx="4356100" cy="1663700"/>
          </a:xfrm>
          <a:custGeom>
            <a:avLst/>
            <a:gdLst/>
            <a:ahLst/>
            <a:cxnLst/>
            <a:rect l="l" t="t" r="r" b="b"/>
            <a:pathLst>
              <a:path w="343" h="131">
                <a:moveTo>
                  <a:pt x="340" y="0"/>
                </a:moveTo>
                <a:lnTo>
                  <a:pt x="0" y="122"/>
                </a:lnTo>
                <a:lnTo>
                  <a:pt x="3" y="131"/>
                </a:lnTo>
                <a:lnTo>
                  <a:pt x="343" y="9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393700" y="368300"/>
            <a:ext cx="3733800" cy="1384300"/>
          </a:xfrm>
          <a:custGeom>
            <a:avLst/>
            <a:gdLst/>
            <a:ahLst/>
            <a:cxnLst/>
            <a:rect l="l" t="t" r="r" b="b"/>
            <a:pathLst>
              <a:path w="294" h="109">
                <a:moveTo>
                  <a:pt x="293" y="0"/>
                </a:moveTo>
                <a:lnTo>
                  <a:pt x="0" y="105"/>
                </a:lnTo>
                <a:lnTo>
                  <a:pt x="2" y="109"/>
                </a:lnTo>
                <a:lnTo>
                  <a:pt x="294" y="5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787400" y="635000"/>
            <a:ext cx="3035300" cy="1117600"/>
          </a:xfrm>
          <a:custGeom>
            <a:avLst/>
            <a:gdLst/>
            <a:ahLst/>
            <a:cxnLst/>
            <a:rect l="l" t="t" r="r" b="b"/>
            <a:pathLst>
              <a:path w="239" h="88">
                <a:moveTo>
                  <a:pt x="238" y="0"/>
                </a:moveTo>
                <a:lnTo>
                  <a:pt x="0" y="85"/>
                </a:lnTo>
                <a:lnTo>
                  <a:pt x="1" y="88"/>
                </a:lnTo>
                <a:lnTo>
                  <a:pt x="239" y="3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10287000" y="6172200"/>
            <a:ext cx="1905000" cy="685800"/>
          </a:xfrm>
          <a:custGeom>
            <a:avLst/>
            <a:gdLst/>
            <a:ahLst/>
            <a:cxnLst/>
            <a:rect l="l" t="t" r="r" b="b"/>
            <a:pathLst>
              <a:path w="150" h="54">
                <a:moveTo>
                  <a:pt x="150" y="54"/>
                </a:moveTo>
                <a:lnTo>
                  <a:pt x="0" y="54"/>
                </a:lnTo>
                <a:lnTo>
                  <a:pt x="15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744200" y="6502400"/>
            <a:ext cx="1143000" cy="431800"/>
          </a:xfrm>
          <a:custGeom>
            <a:avLst/>
            <a:gdLst/>
            <a:ahLst/>
            <a:cxnLst/>
            <a:rect l="l" t="t" r="r" b="b"/>
            <a:pathLst>
              <a:path w="90" h="34">
                <a:moveTo>
                  <a:pt x="0" y="34"/>
                </a:moveTo>
                <a:lnTo>
                  <a:pt x="90" y="2"/>
                </a:lnTo>
                <a:lnTo>
                  <a:pt x="90" y="0"/>
                </a:lnTo>
                <a:lnTo>
                  <a:pt x="0" y="33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553700" y="6350000"/>
            <a:ext cx="1460500" cy="571500"/>
          </a:xfrm>
          <a:custGeom>
            <a:avLst/>
            <a:gdLst/>
            <a:ahLst/>
            <a:cxnLst/>
            <a:rect l="l" t="t" r="r" b="b"/>
            <a:pathLst>
              <a:path w="115" h="45">
                <a:moveTo>
                  <a:pt x="1" y="45"/>
                </a:moveTo>
                <a:lnTo>
                  <a:pt x="115" y="4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0388600" y="6235700"/>
            <a:ext cx="1727200" cy="635000"/>
          </a:xfrm>
          <a:custGeom>
            <a:avLst/>
            <a:gdLst/>
            <a:ahLst/>
            <a:cxnLst/>
            <a:rect l="l" t="t" r="r" b="b"/>
            <a:pathLst>
              <a:path w="136" h="50">
                <a:moveTo>
                  <a:pt x="1" y="50"/>
                </a:moveTo>
                <a:lnTo>
                  <a:pt x="136" y="2"/>
                </a:lnTo>
                <a:lnTo>
                  <a:pt x="135" y="0"/>
                </a:lnTo>
                <a:lnTo>
                  <a:pt x="0" y="49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10261600" y="6083300"/>
            <a:ext cx="1917700" cy="736600"/>
          </a:xfrm>
          <a:custGeom>
            <a:avLst/>
            <a:gdLst/>
            <a:ahLst/>
            <a:cxnLst/>
            <a:rect l="l" t="t" r="r" b="b"/>
            <a:pathLst>
              <a:path w="151" h="58">
                <a:moveTo>
                  <a:pt x="1" y="58"/>
                </a:moveTo>
                <a:lnTo>
                  <a:pt x="151" y="4"/>
                </a:lnTo>
                <a:lnTo>
                  <a:pt x="150" y="0"/>
                </a:lnTo>
                <a:lnTo>
                  <a:pt x="0" y="54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10375900" y="6083300"/>
            <a:ext cx="1638300" cy="609600"/>
          </a:xfrm>
          <a:custGeom>
            <a:avLst/>
            <a:gdLst/>
            <a:ahLst/>
            <a:cxnLst/>
            <a:rect l="l" t="t" r="r" b="b"/>
            <a:pathLst>
              <a:path w="129" h="48">
                <a:moveTo>
                  <a:pt x="0" y="48"/>
                </a:moveTo>
                <a:lnTo>
                  <a:pt x="129" y="2"/>
                </a:lnTo>
                <a:lnTo>
                  <a:pt x="129" y="0"/>
                </a:lnTo>
                <a:lnTo>
                  <a:pt x="0" y="46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10502900" y="6083300"/>
            <a:ext cx="1333500" cy="495300"/>
          </a:xfrm>
          <a:custGeom>
            <a:avLst/>
            <a:gdLst/>
            <a:ahLst/>
            <a:cxnLst/>
            <a:rect l="l" t="t" r="r" b="b"/>
            <a:pathLst>
              <a:path w="105" h="39">
                <a:moveTo>
                  <a:pt x="0" y="39"/>
                </a:moveTo>
                <a:lnTo>
                  <a:pt x="105" y="1"/>
                </a:lnTo>
                <a:lnTo>
                  <a:pt x="105" y="0"/>
                </a:lnTo>
                <a:lnTo>
                  <a:pt x="0" y="3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6632" y="279400"/>
            <a:ext cx="1513867" cy="6858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03120" y="1463040"/>
            <a:ext cx="88696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خطة تشغيلية · الإصدار 6.2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03120" y="1783080"/>
            <a:ext cx="886968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45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</a:t>
            </a:r>
          </a:p>
        </p:txBody>
      </p:sp>
      <p:sp>
        <p:nvSpPr>
          <p:cNvPr id="5" name="Rectangle 4"/>
          <p:cNvSpPr/>
          <p:nvPr/>
        </p:nvSpPr>
        <p:spPr>
          <a:xfrm>
            <a:off x="8046720" y="3163824"/>
            <a:ext cx="2926080" cy="2032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103120" y="3310128"/>
            <a:ext cx="8869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مسرح الطفل — مهرجان صحار الخامس · مناقصة PRS/26/081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03120" y="4919472"/>
            <a:ext cx="8778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إطار وقائي واستجابة يشمل الجمهور والعاملين والمقاولين والمرافق</a:t>
            </a:r>
          </a:p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وثيقة تشغيلية · تُقرأ مع ملحق المطابقة وملحق الحقول التي تُستكمل قبل الاعتماد</a:t>
            </a:r>
          </a:p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شركة ابن سلمان لتنظيم وإدارة المهرجانات والمعارض والحفلات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بطاقة الوثيقة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بيانات الوثيقة ومسار الاعتماد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34440" y="2359152"/>
            <a:ext cx="973836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هذه البطاقة تُعرّف الوثيقة ومن يعتمدها؛ الخانات الفارغة تُملأ عند الاعتماد، ولا تُقرأ كموافقة.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874519" y="2871216"/>
          <a:ext cx="9098279" cy="2821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4466"/>
                <a:gridCol w="4864559"/>
                <a:gridCol w="1999254"/>
              </a:tblGrid>
              <a:tr h="28956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البند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المحتوى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الحالة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اسم الوثيقة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خطة الأمن والسلامة — مسرح الطفل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معتمدة كمسودة عمل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المناقصة المرجعية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مناقصة PRS/26/081 · تشغيل وإدارة مسرح الطفل — مهرجان صحار الخامس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ثابت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الإصدار والتاريخ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الإصدار 6.2 · 24 أكتوبر 2026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ثابت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الجهة المُعدّة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شركة ابن سلمان لتنظيم وإدارة المهرجانات والمعارض والحفلات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ثابت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إعداد الخطة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مسؤول الأمن والسلامة · [التوقيع] · [التاريخ]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يُستكمل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مراجعة داخلية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[المراجع] · [التوقيع] · [التاريخ]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يُستكمل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اعتماد مدير الفعالية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[الاسم] · [التوقيع] · [التاريخ]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يُستكمل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اعتماد اللجنة المنظمة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[الاسم] · [التوقيع] · [التاريخ]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يُستكمل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التوزيع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مدير الفعالية · مسؤول السلامة · غرفة التحكم · مشرفو المناطق · ملف المناقصة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ثابت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03120" y="5660136"/>
            <a:ext cx="62179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1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النسخة المعتمدة هي الموقّعة فقط. أي تعديل بعد الاعتماد يصدر بترقيم جديد ويُسحب ما قبله من التداول.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دليل العرض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محتويات الخطة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34440" y="2359152"/>
            <a:ext cx="973836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عشرة أقسام وملحقان؛ وأرقام الصفحات محسوبة من هذه النسخة نفسها لا من الإصدار السابق.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874519" y="2791461"/>
          <a:ext cx="9098279" cy="2806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0322"/>
                <a:gridCol w="6137635"/>
                <a:gridCol w="1480322"/>
              </a:tblGrid>
              <a:tr h="21590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القسم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العنوان وما يغطيه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الصفحة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</a:tr>
              <a:tr h="21590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01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الإطار العام والمسؤوليات — الهدف والنطاق والمبادئ والأدوار وسلسلة الإبلاغ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4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1590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02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تقييم المخاطر وسجلاتها — قبل الفعالية وأثناءها وبعد التفكيك، وخرائط مخاطر الفقرات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11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1590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03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الحشود والسعة والحركة — السعة والدخول والخروج والطوابير والمخارج ورحلة الطفل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20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1590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04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المنصات والهياكل المؤقتة — المنصة والأبراج والمقاعد والحواجز والكواليس والبروفات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28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1590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05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الكهرباء والإضاءة والصوت — التمديدات والتوزيع والمولدات والتعليق والصوت أمام الأطفال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32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1590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06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الحريق والاستجابة الطبية والإخلاء — الوقاية والجاهزية والإخلاء والاستجابة والتنسيق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37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1590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07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الطقس والموقع والمركبات — الرياح والحرارة والأمطار والتحميل والتنزيل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47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1590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08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العاملون والمقاولون والتدريب — معدات الوقاية والتصاريح والكفاءة والأدوار الفنية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50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1590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09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الأطفال والفئات التي تحتاج إلى مساعدة — حماية الطفل والمشاركة والوصول قبل الزيارة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56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1590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10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التوثيق والمراجعة والتحسين — قوائم الفحص والسجلات والمؤشرات والمراجعة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61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1590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ملحق أ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التقارير المطلوبة: يومي وأسبوعي وفوري وختامي — ما يُقدَّم ولمن ومتى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69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1590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ملحق ب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المطابقة مع معايير التقييم الفني — وزن بند السلامة وعناصره الخمسة والحد الأدنى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0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70</a:t>
                      </a:r>
                    </a:p>
                  </a:txBody>
                  <a:tcPr marL="76200" marR="76200" marT="12700" marB="127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03120" y="5660136"/>
            <a:ext cx="62179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1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التقارير: المطلوبة يومي وأسبوعي وفوري وختامي — ما يقدم ولمن 69 ومتى ملحق أ المطابقة مع معايير التقييم الفني — وزن بند السلامة وعناصره الخمسة والحد 70 الأدنى ملحق ب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0" y="1024128"/>
            <a:ext cx="292608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55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2148840"/>
            <a:ext cx="96926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القسم الأول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487168"/>
            <a:ext cx="96926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الإطار العام والمسؤوليات</a:t>
            </a:r>
          </a:p>
        </p:txBody>
      </p:sp>
      <p:sp>
        <p:nvSpPr>
          <p:cNvPr id="6" name="Rectangle 5"/>
          <p:cNvSpPr/>
          <p:nvPr/>
        </p:nvSpPr>
        <p:spPr>
          <a:xfrm>
            <a:off x="9052560" y="3822191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234440" y="3968496"/>
            <a:ext cx="9692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الهدف والنطاق والمبادئ ومن يحمل ماذا في كل فعالية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01 · الإطار العام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الهدف ونطاق التطبيق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707123" y="2889504"/>
            <a:ext cx="4283964" cy="27614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حماية الجمهور والعاملين والمقاولين والعارضين من الإصابة خلال جميع مراحل الفعالية، بإطار موحد يخصص بحسب الموقع ونوع الحدث وحجم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الحضور.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ضمان استجابة منظمة وسريعة تحد من التوقف والفوضى عند أي طارئ.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الالتزام بمتطلبات الجهات المختصة والتراخيص والموافقات قبل بدء التشغيل.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توثيق الفحوص والقرارات والحوادث بما يسمح بالمراجعة والتحسين.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11679" y="2889504"/>
            <a:ext cx="4283964" cy="27614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: النطاق المهرجانات والحفلات داخليا وخارجيًا، والمعارض والمؤتمرات وأجنحة العارضين والمناطق التجارية المصاحبة.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: النطاق مراحل ما قبل التنصيب والتنصيب والتشغيل ثم التفكيك وإعادة الموقع، والمناطق المساندة الكواليس)، الخدمة، نقاط التحميل، مواقف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(التشغيل.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: النطاق المقاولون والموردون والفنانون والفرق العاملة داخل الموقع، والأنشطة المصاحبة من أطعمة وألعاب وفعاليات جانبية.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3120" y="5660136"/>
            <a:ext cx="62179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1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تستثنى من النطاق الأعمال الإنشائية الدائمة، وتغطى باتفاقيات وتراخيص منفصلة مع الجهات المختصة.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" name="Rectangle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Freeform 25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Freeform 26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Freeform 27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Picture 28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06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01 · الإطار العام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مبادئ التنفيذ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34440" y="2359152"/>
            <a:ext cx="973836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أربعة مبادئ تحكم القرار اليومي في الموقع، ولا تترك للتقدير الشخصي.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11680" y="2852928"/>
            <a:ext cx="4389120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مسؤولية معلنة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02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لكل موقع ووردية مسؤول معين وبديل محدد، وأدوار موزعة كتابة قبل بدء العمل.</a:t>
            </a:r>
          </a:p>
        </p:txBody>
      </p:sp>
      <p:sp>
        <p:nvSpPr>
          <p:cNvPr id="8" name="Rectangle 7"/>
          <p:cNvSpPr/>
          <p:nvPr/>
        </p:nvSpPr>
        <p:spPr>
          <a:xfrm>
            <a:off x="6359652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601968" y="2852928"/>
            <a:ext cx="4389120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الوقاية قبل الحادث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01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تعالج المخاطر في مرحلة التخطيط والتصميم، لا بعد وصول الجمهور إلى الموقع.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949940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2011680" y="4306824"/>
            <a:ext cx="4389120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التوثيق والمراجعة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04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كل فحص وقرار وملاحظة يسجل بتاريخه ومسؤوله، ويغلق بإجراء تصحيحي موثق.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59652" y="4398264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601968" y="4306824"/>
            <a:ext cx="4389120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حق الإيقاف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03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لأي عامل أو مشرف إيقاف عمل أو نشاط عند خطر مباشر، ويبلغ مسؤول السلامة فورًا.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949940" y="4398264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" name="Rectangle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Freeform 25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Freeform 26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Freeform 27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Picture 28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07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01 · الإطار العام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الهيكل وسلسلة الإبلاغ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34440" y="2359152"/>
            <a:ext cx="973836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مدير الفعالية يعتمد ترتيبات السلامة والموارد وقرار الإيقاف؛ ومسؤول الأمن والسلامة يقود التقييم والفحص والتوثيق.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11680" y="2852928"/>
            <a:ext cx="4389120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مسؤول الأمن والسلامة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02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تقييم المخاطر والفحص والإحاطة والتوثيق والمتابعة اليومية.</a:t>
            </a:r>
          </a:p>
        </p:txBody>
      </p:sp>
      <p:sp>
        <p:nvSpPr>
          <p:cNvPr id="8" name="Rectangle 7"/>
          <p:cNvSpPr/>
          <p:nvPr/>
        </p:nvSpPr>
        <p:spPr>
          <a:xfrm>
            <a:off x="6359652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601968" y="2852928"/>
            <a:ext cx="4389120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مدير الفعالية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01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اعتماد ترتيبات السلامة والموارد، وقرار الإيقاف أو الإغلاق، وإبلاغ الجهات.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949940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2011680" y="4306824"/>
            <a:ext cx="4389120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منسق الجهات والمقاولين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04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التراخيص والتصاريح والتنسيق الخارجي ومطابقة المقاولين.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59652" y="4398264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601968" y="4306824"/>
            <a:ext cx="4389120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مدير العمليات الميدانية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03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توزيع الفرق والبوابات والمسارات وجدول التحميل والتنزيل.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949940" y="4398264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08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01 · الإطار العام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توزيع المسؤوليات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874519" y="2871216"/>
          <a:ext cx="9098278" cy="1977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6712"/>
                <a:gridCol w="3809914"/>
                <a:gridCol w="3071652"/>
              </a:tblGrid>
              <a:tr h="28956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الدور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المسؤولية الأساسية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يبلغ عنه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مدير الفعالية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اعتماد ترتيبات السلامة والموارد وقرار الإيقاف أو الإغلاق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الحوادث الجسيمة وقرارات إيقاف الفعالية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مسؤول الأمن والسلامة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تقييم المخاطر والفحص والإحاطة والتوثيق والمتابعة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المخاطر غير المعالجة والملاحظات المتكررة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مدير العمليات الميدانية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توزيع الفرق والبوابات والمسارات وجدول التحميل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نقص الكوادر والازدحام وتعطل المسارات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مشرف المنصات والكهرباء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سلامة الهياكل والتمديدات والمولدات والتعليقات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أي خلل كهربائي أو هيكلي أو سقوط تجهيز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منسق الجهات والمقاولين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التراخيص والتصاريح ومطابقة المقاولين للمتطلبات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مخالفات المقاولين ونواقص التصاريح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مشرفو التنظيم والأمن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البوابات والطوابير والمخارج والمراقبة والإبلاغ الفوري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الازدحام والعوائق والسلوك الخطر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Freeform 25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Freeform 26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Freeform 27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Freeform 28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Freeform 29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Freeform 30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Freeform 31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09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01 · الإطار العام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توزيع الأدوار: من يحمل ماذا عند لحظة القرار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34440" y="2359152"/>
            <a:ext cx="973836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الهرم لا يعني انتظار الموافقة عند الخطر المباشر؛ حق الإيقاف موجود في كل مستوى.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32063" y="2852928"/>
            <a:ext cx="2859024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مدير الفعالية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01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اعتماد الترتيبات والموارد، وقرار الإيقاف الكلي أو الإغلاق، وإبلاغ الجهات</a:t>
            </a:r>
          </a:p>
        </p:txBody>
      </p:sp>
      <p:sp>
        <p:nvSpPr>
          <p:cNvPr id="8" name="Rectangle 7"/>
          <p:cNvSpPr/>
          <p:nvPr/>
        </p:nvSpPr>
        <p:spPr>
          <a:xfrm>
            <a:off x="10949940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071871" y="2852928"/>
            <a:ext cx="2859024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مسؤول الأمن والسلامة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02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تقييم المخاطر والفحص اليومي والتوثيق، وإيقاف نشاط حتى استكمال المعالجة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89747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2011679" y="2852928"/>
            <a:ext cx="2859024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مدير العمليات الميدانية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03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توزيع الفرق على البوابات والمسارات، وجدول التحميل والتنزيل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29555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132063" y="4306824"/>
            <a:ext cx="2859024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مشرف المنصات والكهرباء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04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سلامة الهياكل والتمديدات والمولدات والتعليقات، وفحص ما بعد الطقس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949940" y="4398264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071871" y="4306824"/>
            <a:ext cx="2859024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مشرفو التنظيم والأمن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05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البوابات والطوابير والمخارج والعدادات، والإبلاغ الفوري عن الازدحام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89747" y="4398264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2011679" y="4306824"/>
            <a:ext cx="2859024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مشرف الأطفال والكواليس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06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الإشراف المباشر على المشاركين، ومنع العزل مع بالغ، والتسليم لولي الأمر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829555" y="4398264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" name="Rectangle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Freeform 25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Freeform 26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Freeform 27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Picture 28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01 · الإطار العام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المبدأ: مسرح آمن وممتع للطفل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34440" y="2359152"/>
            <a:ext cx="973836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ملف مسرح الطفل يضع «بيئة آمنة وممتعة» في صميم الرؤية؛ وهذا القسم يترجمها إلى أربعة شروط تشغيلية قابلة للفحص.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11680" y="2852928"/>
            <a:ext cx="4389120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مشاركة بلا إكراه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02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لا طفل يلزم بالمشاركة أو بالاستمرار فيها، والمشاركة داخل مساحة مرئية وتحت إشراف منظم.</a:t>
            </a:r>
          </a:p>
        </p:txBody>
      </p:sp>
      <p:sp>
        <p:nvSpPr>
          <p:cNvPr id="8" name="Rectangle 7"/>
          <p:cNvSpPr/>
          <p:nvPr/>
        </p:nvSpPr>
        <p:spPr>
          <a:xfrm>
            <a:off x="6359652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601968" y="2852928"/>
            <a:ext cx="4389120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السلامة شرط للعرض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01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لا فقرة تقدم قبل استكمال فحص المسرح والكواليس والمسارات في اليوم نفسه.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949940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2011680" y="4306824"/>
            <a:ext cx="4389120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الأسرة وحدة الزيارة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04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التخطيط يفترض وصول: عائلات مسار للأطفال، نقطة استقبال، وسعة انتظار خارج صالة العرض.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59652" y="4398264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601968" y="4306824"/>
            <a:ext cx="4389120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تجربة بصرية وصوتية محتملة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03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مستوى الصوت ووميض الإضاءة يضبطان لحد جمهور من الأطفال، وأي مؤثر قوي يحتاج اعتمادًا مسبقًا.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949940" y="4398264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0" y="1024128"/>
            <a:ext cx="292608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55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2148840"/>
            <a:ext cx="96926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القسم الثاني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487168"/>
            <a:ext cx="96926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تقييم المخاطر وسجلاتها</a:t>
            </a:r>
          </a:p>
        </p:txBody>
      </p:sp>
      <p:sp>
        <p:nvSpPr>
          <p:cNvPr id="6" name="Rectangle 5"/>
          <p:cNvSpPr/>
          <p:nvPr/>
        </p:nvSpPr>
        <p:spPr>
          <a:xfrm>
            <a:off x="9052560" y="3822191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234440" y="3968496"/>
            <a:ext cx="9692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قبل الفعالية وأثناءها وبعد التفكيك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" name="Rectangle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Freeform 25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Freeform 26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Freeform 27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Freeform 28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Freeform 29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1" name="Picture 30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02 · تقييم المخاطر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منهجية التقييم: خمس خطوات قبل الاعتماد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132063" y="2852928"/>
            <a:ext cx="2859024" cy="1243583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حصر الأنشطة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01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تجزئة الفعالية إلى مراحل: تنصيب، تشغيل، تفكيك، ومسارات خدمة.</a:t>
            </a:r>
          </a:p>
        </p:txBody>
      </p:sp>
      <p:sp>
        <p:nvSpPr>
          <p:cNvPr id="7" name="Rectangle 6"/>
          <p:cNvSpPr/>
          <p:nvPr/>
        </p:nvSpPr>
        <p:spPr>
          <a:xfrm>
            <a:off x="10949940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071871" y="2852928"/>
            <a:ext cx="2859024" cy="1243583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تحديد الأخطار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02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لكل منطقة: الحشود، الهياكل، الكهرباء، الحريق، الطقس، وحركة المركبات.</a:t>
            </a:r>
          </a:p>
        </p:txBody>
      </p:sp>
      <p:sp>
        <p:nvSpPr>
          <p:cNvPr id="9" name="Rectangle 8"/>
          <p:cNvSpPr/>
          <p:nvPr/>
        </p:nvSpPr>
        <p:spPr>
          <a:xfrm>
            <a:off x="7889747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011679" y="2852928"/>
            <a:ext cx="2859024" cy="1243583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تقدير الاحتمال والأثر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03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تصنيف موحد للمخاطر يحدد أولوية المعالجة قبل توزيع الموارد.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29555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132063" y="4261104"/>
            <a:ext cx="2859024" cy="1243583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اختيار الضوابط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04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إزالة الخطر أولًا، ثم تقليله، ثم نقله، وقبول ما تبقى بقرار موثق.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949940" y="4352544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071871" y="4261104"/>
            <a:ext cx="2859024" cy="1243583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المراجعة والتحديث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05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عند تغيّر التصميم أو الأعداد أو الظروف الجوية أو بعد أي حادث.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889747" y="4352544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103120" y="5660136"/>
            <a:ext cx="62179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1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سجل المخاطر وثيقة حيّة تُراجع قبل كل فعالية؛ ولا يُشترط أن تكون طويلة بقدر ما تُشترط أن تكون دقيقة وقابلة للتنفيذ.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02 · تقييم المخاطر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درجات المخاطر والإجراء المطلوب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874519" y="2871216"/>
          <a:ext cx="9098278" cy="1604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41"/>
                <a:gridCol w="3761107"/>
                <a:gridCol w="2277526"/>
                <a:gridCol w="2072104"/>
              </a:tblGrid>
              <a:tr h="28956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الدرجة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المعيار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الإجراء المطلوب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جهة الاعتماد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منخفض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احتمال ضعيف وأثر محدود على الأفراد أو التشغيل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ضوابط روتينية ومراقبة دورية وتوثيق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مشرف المنطقة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7117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متوسط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احتمال ممكن وأثر متوسط يستدعي تدخلا ضابط إضافي ومراقبة مستمرة قبل الافتتاح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/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مسؤول الأمن والسلامة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عالي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احتمال مرجح وأثر جسيم على الأفراد أو سير الفعالية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إيقاف النشاط حتى استكمال المعالجة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مدير الفعالية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حرج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خطر على الحياة أو احتمال حدوث واسع النطاق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إيقاف فوري وإخلاء جزئي أو كلي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مدير الفعالية والجهات المختصة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02 · تقييم المخاطر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سجل مخاطر ما قبل الفعالية: التخطيط والتنصيب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874519" y="2871216"/>
          <a:ext cx="9098277" cy="1885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4004"/>
                <a:gridCol w="1443757"/>
                <a:gridCol w="2174039"/>
                <a:gridCol w="3096477"/>
              </a:tblGrid>
              <a:tr h="28956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المخاطرة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مصدرها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الأثر المحتمل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الضابط الأساسي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سعة غير معتمدة أو بيع يتجاوز الطاقة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التخطيط والبيع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ازدحام وتدافع وتعطل المخارج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اعتماد السعة] [المعتمدة وتقييد البيع وعدادات دخول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مسارات دخول وتفتيش غير كافية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تصميم الموقع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طوابير طويلة وضغط على البوابات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عدد بوابات محسوب ومسارات منفصلة ومظلات انتظار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التثبيت هيكل مؤقت غير مرخص أو ناقص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المقاول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انهيار جزئي وإصابات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حسابات إنشائية واعتماد ومفتش مستقل قبل الافتتاح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7117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تمديدات كهربائية عشوائية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التنصيب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صعق وحرائق وانقطاع مفاجئ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محمية لوحات موزعة معتمدة وحمولة محسوبة ومسارات كابلات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غياب حدود طقس مكتوبة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الموقع والموسم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سقوط تجهيزات وإلغاء غير منظم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حدود رياح وأمطار وإجراء إيقاف معلن مسبقا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02 · تقييم المخاطر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سجل مخاطر أثناء الفعالية: التشغيل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874519" y="2871216"/>
          <a:ext cx="9098278" cy="1977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9273"/>
                <a:gridCol w="2032961"/>
                <a:gridCol w="2124177"/>
                <a:gridCol w="2771867"/>
              </a:tblGrid>
              <a:tr h="28956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المخاطرة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مصدرها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الأثر المحتمل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الضابط الأساسي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ازدحام عند بوابة أو ممر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تدفق الجمهور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تدافع وإصابات وتعطل الإخلاء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عداد حشود وفريق تعزيز وإيقاف دخول مؤقت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انقطاع كهرباء مفاجئ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حمل زائد أو عطل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فقدان إضاءة وذعر في الحشد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مولّدة احتياطية وإضاءة طوارئ وفحص دوري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حريق في منطقة طعام أو كواليس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معدات طبخ أو تدخين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انتشار سريع ودخان كثيف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فصل مناطق الطبخ ومنع التدخين وطفايات قريبة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حالة طبية حرجة داخل الحشد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سابقة إجهاد حراري أو حالة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تأخر الاستجابة الطبية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نقاط إسعاف موزعة ومسار إسعاف مفتوح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سلوك جمهور غير منضبط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تدافع نحو المنصة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إصابات وسقوط حواجز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حواجز معتمدة وفريق تدخل ومخارج خلفية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رياح أو أمطار مفاجئة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الطقس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سقوط هياكل وانزلاق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مراقبة مستمرة وحدود إيقاف معلنة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16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02 · تقييم المخاطر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سجل مخاطر التفكيك وما بعد الفعالية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874519" y="2871216"/>
          <a:ext cx="9098279" cy="1414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5972"/>
                <a:gridCol w="3068603"/>
                <a:gridCol w="3723704"/>
              </a:tblGrid>
              <a:tr h="28956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المرحلة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الخطر الأساسي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الضابط المطلوب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خروج الجمهور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تزاحم على المخارج وسقوط في الممرات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إخلاء تدريجي وإضاءة كاملة وفريق توجيه على كل مخرج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تفكيك الهياكل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سقوط عناصر وحركة معدات ثقيلة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تسلسل تفكيك معتمد ومناطق محجوزة ومشرف مختص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إخلاء المعدات والبضائع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تداخل مركبات المشغلين مع حركة المشاة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فصل زمني بين خروج الجمهور ودخول المركبات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إعادة الموقع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مخلفات وزجاج وأسطح غير آمنة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جولة تنظيف وفحص نهائي قبل تسليم الموقع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17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02 · تقييم المخاطر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خرائط المخاطر حسب نوع الفقرة: (1) العروض البصرية والمسرحية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34440" y="2359152"/>
            <a:ext cx="973836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الفقرات الواردة في ملف مسرح الطفل لكل منها خطر مختلف؛ التصنيف أدناه تشغيلي، وحالة كل فقرة تبقى معلقة حتى اعتماد اللجنة.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874519" y="2871216"/>
          <a:ext cx="9098277" cy="2075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6383"/>
                <a:gridCol w="2556483"/>
                <a:gridCol w="3048936"/>
                <a:gridCol w="1546475"/>
              </a:tblGrid>
              <a:tr h="28956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الفقرة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الخطر الخاص بها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الضابط المطلوب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الحالة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</a:tr>
              <a:tr h="47117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الفقاعات العملاقة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انزلاق أرضية المسرح وسائل على العين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للفريق أرضية مانعة للانزلاق، تجفيف بين المقاطع، نظارات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ضوابط جاهزة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7117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خيال الظل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الأطفال حامل الشاشة وسلك الإضاءة قرب مسار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تثبيت خارج مسار الحركة وفحص قبل كل فقرة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ضوابط جاهزة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مسرح الدمى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أجزاء صغيرة وحواف حادة وتخزين غير منظم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عد القطع قبل وبعد، وحاوية مغلقة للكوابل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ضوابط جاهزة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خفة اليد والمؤثرات البصرية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أدوات حادة أو مواد قابلة للاشتعال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قائمة أدوات معتمدة ومنع أي مصدر اشتعال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يعتمد مع البرنامج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الفقرات العلمية المبسطة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مواد كيميائية أو حرارية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منع المواد الخطرة، واستخدام بدائل آمنة معتمدة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يعتمد مع البرنامج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02 · تقييم المخاطر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خرائط المخاطر حسب نوع الفقرة: (2) الشخصيات والتفاعل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874519" y="2871216"/>
          <a:ext cx="9098277" cy="2736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7967"/>
                <a:gridCol w="2488914"/>
                <a:gridCol w="2923874"/>
                <a:gridCol w="1657522"/>
              </a:tblGrid>
              <a:tr h="28956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الفقرة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الخطر الخاص بها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الضابط المطلوب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الحالة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</a:tr>
              <a:tr h="47117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الشخصيات الاستعراضية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احتكاك مباشر مع الأطفال وازدحام للتصوير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مسار تصوير محدد وحاجز خفيف ومنطقة توقف معلنة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ضوابط جاهزة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7117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الدمى العملاقة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وزن الدمية ومجال الرؤية المحدود لمن يحملها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مرافق لكل دمية، ومسار واسع، ومنع الحركة بين المقاعد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يُستكمل: بطاقة فنية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الروبوت والعروض التقنية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بطارية وحركة آلية قرب الأطفال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فصل مسافة آمنة، ومراقب للجهاز، وشهادة سلامة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يُستكمل: شهادة سلامة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تشكيل البالونات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انفجار البالون قرب الوجه وقطعه المتناثرة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توزيع في نقاط ثابتة، ومنع النفخ المباشر قرب الأذن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ضوابط جاهزة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47117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المسابقات التفاعلية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صعود أطفال على المسرح وتزاحم عند الدرج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مجموعة عدد آمن لكل فقرة، ومرحلة صعود منفصلة، ومشرف لكل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يُستكمل: العدد الآمن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7117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الألعاب الحركية والختام البصري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جري داخل الصالة ووميض إضاءة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باعتماد مسبق مساحة حركة محددة داخل المسرح، وضبط الوميض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يُستكمل: اعتماد المؤثر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19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02 · تقييم المخاطر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ألعاب النار: ما ورد، وما تمنعه الشروط، وما لم يُدرج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34440" y="2359152"/>
            <a:ext cx="973836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ملف مسرح الطفل يعرض «ألعاب النار» كفقرة بصرية داخل منطقة مخصصة؛ وهذه الفقرة لا يمكن إدراجها كالتزام في خطة الأمن والسلامة.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874519" y="2871216"/>
          <a:ext cx="9098278" cy="1323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5799"/>
                <a:gridCol w="2662700"/>
                <a:gridCol w="3621379"/>
                <a:gridCol w="1488400"/>
              </a:tblGrid>
              <a:tr h="28956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العنصر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ما ورد في ملف مسرح الطفل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حكم شروط المناقصة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القرار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</a:tr>
              <a:tr h="47117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ألعاب النار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عرض استعراضي بالنار داخل منطقة مخصصة مع إبعاد الجمهور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نطاق العمل — السلامة (5): يمنع استخدام اللهب المكشوف أو المواد الخطرة أو أي مؤثر قد يعرض الأطفال للخطر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لم يُدرج كالتزام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أي مؤثر لهب لاحق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غير مذكور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اللجنة قد توقف أي عرض أو مؤثر فور وجود خطر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يحتاج موافقة مسبقة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البديل البصري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غير مذكور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المؤثرات البديلة تحتاج اعتماد اللجنة قبل العرض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مقترح ينتظر الاعتماد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03120" y="5660136"/>
            <a:ext cx="62179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1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البديل المقترح — لا يُعتمد: فقرة ضوء LED أو إسقاط بصري أو فقاعات مضيئة تعطي الأثر نفسه دون لهب؛ تُقدَّم للجنة كطلب اعتماد منفصل، ولا تُحسب ضمن البرنامج المعتمد حتى الموافقة الكتابية.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0" y="1024128"/>
            <a:ext cx="292608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55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2148840"/>
            <a:ext cx="96926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القسم الثالث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487168"/>
            <a:ext cx="96926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الحشود والسعة والحركة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052560" y="3822191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234440" y="3968496"/>
            <a:ext cx="9692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السعة المعتمدة ومسار الجمهور من الطابور إلى المخرج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21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03 · الحشود والسعة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السعة وإدارة الأعداد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707123" y="2889504"/>
            <a:ext cx="4283964" cy="27614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أساس كل ترتيب: لاحق السعة تحسب من المخارج والمسارات والخدمات، لا من مساحة الأرض وحدها.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تثبت السعة المعتمدة لكل منطقة في مخطط: الموقع السعة] [المعتمدة لكل صالة أو ساحة، والإجمالي السعة] الإجمالية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[المعتمدة.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تراجع عدادات الدخول والخروج كل مدة] [محددة، وتقارن بالحد المعتمد لكل منطقة لا بالإجمالي فقط.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11679" y="2889504"/>
            <a:ext cx="4283964" cy="27614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عند بلوغ %85 من سعة أي منطقة تفعل خطة: الازدحام وقف البيع، وإعادة توزيع الفرق، وفتح مسارات بديلة.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الفعاليات ذات المقاعد المرقّمة تدار بعدد مقاعد لكل جلسة، مع فاصل زمني كاف بين الجلسات.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أي زيادة في السعة تتطلب اعتمادا كتابيا من الجهة المختصة قبل الإعلان عنها.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3120" y="5660136"/>
            <a:ext cx="62179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1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مخطط توضيحي لمسار الدخول يستبدل بمخطط الموقع المعتمد لكل فعالية؛ والأرقام بين الأقواس تستكمل من مخطط المسرح المعتمد.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Rectangle 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Freeform 25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Freeform 26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8" name="Picture 27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22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03 · الحشود والسعة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الدخول والخروج والطوابير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011680" y="2852928"/>
            <a:ext cx="4389120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مسارات منفصلة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02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مسار للدخول ومسار للخروج، ومسارات مستقلة للعائلات والضيوف والإعلام وذوي الاحتياجات.</a:t>
            </a:r>
          </a:p>
        </p:txBody>
      </p:sp>
      <p:sp>
        <p:nvSpPr>
          <p:cNvPr id="7" name="Rectangle 6"/>
          <p:cNvSpPr/>
          <p:nvPr/>
        </p:nvSpPr>
        <p:spPr>
          <a:xfrm>
            <a:off x="6359652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601968" y="2852928"/>
            <a:ext cx="4389120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نقاط تفتيش كافية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01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عدد نقاط التفتيش يحسب على ذروة التدفق المتوقعة، مع نقطة إضافية احتياطية تفتح عند الحاجة.</a:t>
            </a:r>
          </a:p>
        </p:txBody>
      </p:sp>
      <p:sp>
        <p:nvSpPr>
          <p:cNvPr id="9" name="Rectangle 8"/>
          <p:cNvSpPr/>
          <p:nvPr/>
        </p:nvSpPr>
        <p:spPr>
          <a:xfrm>
            <a:off x="10949940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011680" y="4306824"/>
            <a:ext cx="4389120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إعادة الدخول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04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آلية معتمدة لإعادة الدخول تمنع فيها إعادة التفتيش الكامل، مع ضبط البوابات ومنع الدخول العابر.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59652" y="4398264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601968" y="4306824"/>
            <a:ext cx="4389120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طابور لا يصل إلى الطريق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03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تشكيل الطابور داخل حرم الموقع بمسافة كافية، مع مظلات وماء وإرشاد صوتي واضح.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949940" y="4398264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Freeform 25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Freeform 26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Freeform 27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Freeform 28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Freeform 29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Freeform 30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Freeform 31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23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03 · الحشود والسعة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تنظيم الدخول والخروج: ست نقاط تفصل تدفقين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34440" y="2359152"/>
            <a:ext cx="973836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الفصل بين الداخل والخارج هو ما يمنع التدافع عند الباب، لا كثرة الأفراد وحدها.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32063" y="2852928"/>
            <a:ext cx="2859024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المواقف والوصول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01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توجيه المشاة على مسار محمي، ومنع عبور مسار المركبات</a:t>
            </a:r>
          </a:p>
        </p:txBody>
      </p:sp>
      <p:sp>
        <p:nvSpPr>
          <p:cNvPr id="8" name="Rectangle 7"/>
          <p:cNvSpPr/>
          <p:nvPr/>
        </p:nvSpPr>
        <p:spPr>
          <a:xfrm>
            <a:off x="10949940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071871" y="2852928"/>
            <a:ext cx="2859024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الطابور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02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تشكيل داخل حرم الموقع، مظلات وماء وإرشاد صوتي، ولا امتداد إلى الطريق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89747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2011679" y="2852928"/>
            <a:ext cx="2859024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التفتيش والعد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03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نقاط تفتيش على ذروة التدفق، وعداد لكل منطقة لا للإجمالي فقط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29555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132063" y="4306824"/>
            <a:ext cx="2859024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سقف المنطقة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04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عند %85 من سعة أي: منطقة وقف الدخول إليها وتحويله إلى بديل معلن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949940" y="4398264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071871" y="4306824"/>
            <a:ext cx="2859024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أثناء العرض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05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مخارج سالكة بلا عوائق، وفرد مسؤول على كل مخرج يعرف آلية فتحه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89747" y="4398264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2011679" y="4306824"/>
            <a:ext cx="2859024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الانصراف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06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فصل زمني عن دخول الجلسة التالية، ومخرج بديل عند تداخل التدفقين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829555" y="4398264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24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03 · الحشود والسعة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المخارج ومسارات الإخلاء: ما لا يقبل التهاون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707123" y="2889504"/>
            <a:ext cx="4283964" cy="287121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كل مخرج يعمل دون مفاتيح أو بطاقات، وتمنع الأقفال والسلاسل والبوابات المغلقة أثناء التشغيل.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الممرات والمخارج تبقى سالكة تمامًا: لا تخزين، لا معدات، لا كراسي إضافية، ولا لافتات تحجب اللوحات.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لوحات المخارج مضاءة ومرئية من مسافة كافية، والإضاءة الاحتياطية مختبرة قبل الافتتاح.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كل مخرج يخصص له فرد مسؤول يعرف آلية فتحه ويبقى في موقعه حتى خروج آخر زائر.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11679" y="2889504"/>
            <a:ext cx="4283964" cy="287121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عرض الممرات وأبواب الطوارئ يطابق ما ورد في مخطط معتمد، وأي تعديل يستلزم اعتمادًا مسبقًا.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مسارات الإخلاء لا تمر عبر مناطق الخدمة أو مواقف المركبات أو مناطق محجوزة للمقاولين.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تعلق خريطة المخارج ومسار الإخلاء عند كل بوابة كواليس، لا في المدخل الرئيسي فقط.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" name="Rectangle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Freeform 25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Freeform 26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Freeform 27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Picture 28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25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03 · الحشود والسعة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ذروة الحضور والازدحام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34440" y="2359152"/>
            <a:ext cx="973836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قرارات اللحظة: من يقيس، ومن يوقف، ومن يوجّه.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11680" y="2852928"/>
            <a:ext cx="4389120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إيقاف مؤقت للدخول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02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عند امتلاء منطقة يوقف الدخول إليها ويحول التدفق إلى منطقة بديلة معلنة مسبقًا.</a:t>
            </a:r>
          </a:p>
        </p:txBody>
      </p:sp>
      <p:sp>
        <p:nvSpPr>
          <p:cNvPr id="8" name="Rectangle 7"/>
          <p:cNvSpPr/>
          <p:nvPr/>
        </p:nvSpPr>
        <p:spPr>
          <a:xfrm>
            <a:off x="6359652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601968" y="2852928"/>
            <a:ext cx="4389120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قياس لا تقدير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01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عدادات على البوابات ونقاط داخلية، ومراقبة بشرية موزعة على المناطق ذات الكثافة.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949940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2011680" y="4306824"/>
            <a:ext cx="4389120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إبلاغ متسلسل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04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المشرف يبلغ غرفة التحكم، وغرفة التحكم تبلغ مدير الفعالية وقائد الإخلاء في وقت واحد.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59652" y="4398264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601968" y="4306824"/>
            <a:ext cx="4389120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فتح مسار خلفي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03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مخارج خلفية تفتح عند الحاجة فقط بقرار مسؤول السلامة مع تأمينها بأفراد.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949940" y="4398264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1" name="Rectangle 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Freeform 25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Freeform 26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Freeform 27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Freeform 28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Freeform 29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Freeform 30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Freeform 31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Freeform 32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Freeform 33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5" name="Picture 34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03 · الحشود والسعة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رحلة الطفل من الوصول إلى الخروج: سبع نقاط تحت المراقبة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34440" y="2359152"/>
            <a:ext cx="973836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كل نقطة لها خطر مختلف وضابط مختلف ومسؤول مختلف؛ الرحلة كلها لا تتجاوز جلسة واحدة.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97112" y="2852928"/>
            <a:ext cx="2093976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الوصول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01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بوابة عائلية منفصلة وتفتيش سريع · مشرف بوابة</a:t>
            </a:r>
          </a:p>
        </p:txBody>
      </p:sp>
      <p:sp>
        <p:nvSpPr>
          <p:cNvPr id="8" name="Rectangle 7"/>
          <p:cNvSpPr/>
          <p:nvPr/>
        </p:nvSpPr>
        <p:spPr>
          <a:xfrm>
            <a:off x="10949940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601968" y="2852928"/>
            <a:ext cx="2093976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الجلوس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02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دخول بصفوف إلى المقاعد ومنع التدافع في الممرات · مشرف صالة</a:t>
            </a:r>
          </a:p>
        </p:txBody>
      </p:sp>
      <p:sp>
        <p:nvSpPr>
          <p:cNvPr id="10" name="Rectangle 9"/>
          <p:cNvSpPr/>
          <p:nvPr/>
        </p:nvSpPr>
        <p:spPr>
          <a:xfrm>
            <a:off x="8654796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306824" y="2852928"/>
            <a:ext cx="2093976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العرض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03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صوت ووميض مضبوطان ومنع الحركة أثناء الفقرة · المنصات والفنيون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59652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2011679" y="2852928"/>
            <a:ext cx="2093976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المشاركة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04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درج صعود واحد مخصص وعدد آمن ومشرف لكل مجموعة · مسؤول السلامة ومشرف الأطفال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064507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897112" y="4306824"/>
            <a:ext cx="2093976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التصوير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05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مسار تصوير محدد لا يعيق المخارج ولا يكشف الأطفال بلا إذن · المنسق الإعلامي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949940" y="4398264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601968" y="4306824"/>
            <a:ext cx="2093976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الخروج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06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فصل زمني عن الجلسة التالية ومخرج بديل عند التداخل · مدير العمليات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654796" y="4398264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4306824" y="4306824"/>
            <a:ext cx="2093976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بعد الخروج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07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نقطة استقبال الأطفال المفقودين والتسليم لولي الأمر أو مخول موثق · الأمن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359652" y="4398264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27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03 · الحشود والسعة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دورة اليوم: أربع جلسات × 30–45 دقيقة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707123" y="2889504"/>
            <a:ext cx="4283964" cy="27614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هذا هو الإيقاع الذي تفرضه شروط المناقصة، وهو مختلف عن الإيقاع المقترح في ملف مسرح الطفل.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الحد الأدنى أربع جلسات تشغيل رئيسية يوميًا، إلا إذا وافقت اللجنة على برنامج مختلف بحسب طبيعة أيام المهرجان.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مدة الجلسة الفعلية المقترحة 30 إلى 45 دقيقة، وتشمل عرضا أو مجموعة مقاطع مترابطة.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فاصل كاف بين الجلسات لإعادة تهيئة المسرح والصيانة وتنظيم دخول الجمهور.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11679" y="2889504"/>
            <a:ext cx="4283964" cy="27614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يجوز زيادة عدد الجلسات في نهاية الأسبوع والأيام عالية الحضور دون الإخلال بجودة المحتوى.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البرنامج اليومي لا يعتمد على تكرار العرض نفسه أربع مرات بنمط ثابت؛ التنويع شرط لا خيار.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التزام الجدول الزمني مؤشر: أداء %95 من العروض المعتمدة تنفذ في مواعيدها، والتأخير دون مبرر مقبول يعد إخلالا.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3120" y="5660136"/>
            <a:ext cx="62179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1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تعارض موثّق: ملف مسرح الطفل يقترح عرضًا قصيرًا قويًا «20–30 دقيقة»، واعتُمد نص الشرط (30–45 دقيقة) لأنه ملزم، ولم تُدرج المدة الأقصر كالتزام؛ وأي تغيير في المدة يمرّ باعتماد اللجنة.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28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0" y="1024128"/>
            <a:ext cx="292608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55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2148840"/>
            <a:ext cx="96926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القسم الرابع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487168"/>
            <a:ext cx="96926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المنصات والهياكل المؤقتة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052560" y="3822191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234440" y="3968496"/>
            <a:ext cx="9692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المنصة والأبراج والمقاعد والحواجز ومناطق الكواليس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29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04 · المنصات والهياكل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المنصات والهياكل المؤقتة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707123" y="2889504"/>
            <a:ext cx="4283964" cy="27614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ما يبنى لأيام يجب أن يحسب كأنه دائم.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كل منصة أو برج صوت أو مدرج مؤقت يقام على مخطط وحساب إنشائي معتمد من مهندس مختص قبل التنفيذ.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الأحمال تحسب: مجتمعة الإضاءة والصوت والشاشات والأفراد، لا كل عنصر على حدة.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أوزان التثبيت والمساندات تكفي للظروف المحلية، وتعاد مراجعتها بعد كل تغير في الطقس.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11679" y="2889504"/>
            <a:ext cx="4283964" cy="27614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لا تعديل على الهيكل بعد الفحص النهائي، وأي إضافة تمر بموافقة المهندس المشرف كتابيًا.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المناطق أسفل المنصة والأبراج والممرات الخلفية تحجز ولا يسمح بالوقوف أو التخزين فيها.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فحص يومي قبل: الافتتاح الوصلات، الأقفال، الدعامات، الأسطح، المنحدرات، وسلامة الدرابزين.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3120" y="5660136"/>
            <a:ext cx="62179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1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مخطط توضيحي لمكونات منصة مؤقتة لا يمثل تصميما إنشائيا معتمدًا؛ والمسرح القائم في مهرجان صحار يستلم بسجل تسليم يصف حالته وتجهيزاته.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30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04 · المنصات والهياكل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المقاعد والحواجز والكواليس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874519" y="2871216"/>
          <a:ext cx="9098278" cy="1977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4342"/>
                <a:gridCol w="2625004"/>
                <a:gridCol w="4368932"/>
              </a:tblGrid>
              <a:tr h="28956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العنصر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الخطر الأساسي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المتطلب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المقاعد المؤقتة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انقلاب صف أو انحشار الجمهور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تثبيت وربط الصفوف، عرض ممر كاف، ٍ وعدم تجاوز الأعداد المخصصة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الحواجز الأمامية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سقوط الحاجز تحت دفع الجمهور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حواجز معتمدة مثبتة، أفراد على مسافات محددة، ومنطقة فاصلة أمام المنصة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المدرجات والسلالم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سقوط وانزلاق وتدافع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درابزين على الجانبين، إضاءة، أسطح مانعة للانزلاق، وسعة محددة لكل مدرج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منطقة الوقوف العامة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تدافع وضغط عند الذروة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تقسيم بمساحات محددة، خطوط نظر واضحة، ومساحة تنفس أمام المنصة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الكواليس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دخول غير مرصح واحتكاك بالفنانين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تصاريح دخول، حارس على كل مدخل، مسار منفصل للفنانين، وإضاءة كافية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غرف الخدمات والفنانين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كهرباء وحريق وتكدس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فحص تمديدات، طفاية قريبة، منع التدخين، وحد أقصى للأشخاص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31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04 · المنصات والهياكل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الكواليس والبروفات: فصل المسارات قبل الفصل بين الأدوار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707123" y="2889504"/>
            <a:ext cx="4283964" cy="27614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نطاق العمل يشترط إدارة البروفات والكواليس وحركة المؤدين، ويمنع عزل أي طفل مع بالغ في منطقة مغلقة هذه ترجمة تشغيلية لذلك.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مسار مؤدين مستقل عن مسار الجمهور، ومدخل كواليس واحد مراقب طوال ساعات التشغيل.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منطقة بروفات منفصلة عن الصالة؛ لا بروفة صوت أو إضاءة أثناء استقبال الجمهور.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تخزين الديكور والأزياء والإكسسوارات في أماكن محددة، مع منع التخزين في الممرات أو أسفل المنصة.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11679" y="2889504"/>
            <a:ext cx="4283964" cy="27614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حركة الانتقال بين الفقرات تخطط مسبقا في ورقة تشغيل يومية (Run Sheet) تشمل التوقيت والمسارات والمسؤول.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لا يسمح بوجود طفل في الكواليس دون مشرف الأطفال، ولا في أي غرفة مغلقة بمفرده مع بالغ.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تغيير الديكور بين الجلسات ينفذ خلف ستارة أو أثناء إخلاء الصالة، لا أمام جمهور جالس.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3120" y="5660136"/>
            <a:ext cx="62179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1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هذه الصفحة لا تعتمد جدول بروفات محددًا؛ الجدول يستكمل من خطة التشغيل والبروفات التي تقدمها الشركة مع العرض.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32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0" y="1024128"/>
            <a:ext cx="292608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55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2148840"/>
            <a:ext cx="96926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القسم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487168"/>
            <a:ext cx="96926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الكهرباء والإضاءة والصوت</a:t>
            </a:r>
          </a:p>
        </p:txBody>
      </p:sp>
      <p:sp>
        <p:nvSpPr>
          <p:cNvPr id="6" name="Rectangle 5"/>
          <p:cNvSpPr/>
          <p:nvPr/>
        </p:nvSpPr>
        <p:spPr>
          <a:xfrm>
            <a:off x="9052560" y="3822191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234440" y="3968496"/>
            <a:ext cx="9692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التمديدات والتوزيع والمولدات والتعليق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33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05 · الكهرباء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الكهرباء والتمديدات: أكثر مصدر خطر متكرر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707123" y="2889504"/>
            <a:ext cx="4283964" cy="27614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لوحات توزيع معتمدة مع قواطع ووقاية من التسرب الأرضي، وفصل واضح لكل منطقة تشغيل.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الحمولة محسوبة لكل لوحة ولا تتجاوز %80 من سعتها، وأي إضافة تحسب قبل التوصيل.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الكابلات مرفوعة أو مغطاة بمعابر معتمدة عند مسارات المشاة والمركبات، وبعيدة عن المياه.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11679" y="2889504"/>
            <a:ext cx="4283964" cy="27614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كل وصلة تنفذ بموصلات مناسبة، وتمنع الوصلات المكشوفة والتمديدات العشوائية أو الملفوفة برشيط لاصق.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الفنيون المؤهلون فقط يتعاملون مع اللوحات، وتقفل اللوحات غير المخصصة للاستخدام العام.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فحص بصري وقياس قبل الافتتاح، وتسجيل النتائج في سجل الكهرباء لكل فعالية.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3120" y="5660136"/>
            <a:ext cx="62179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1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مخطط: توضيحي مولّدة ولوحة توزيع ومعبر كابلات — يستبدل بمخطط التنصيب الفعلي.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34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05 · الكهرباء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المولدات والإضاءة والصوت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874519" y="2871216"/>
          <a:ext cx="9098278" cy="1977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0720"/>
                <a:gridCol w="2401090"/>
                <a:gridCol w="4746468"/>
              </a:tblGrid>
              <a:tr h="28956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العنصر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الخطر الأساسي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المتطلب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المولدات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عادم وضجيج وحريق ووقود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موقع معتمد بعيد عن الجمهور، عادم موجّه، قاعدة مقاومة للتسرب، وطفاية مناسبة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الوقود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تخزين غير آمن وانسكاب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تخزين في حاويات معتمدة بكميات محدودة وفي منطقة مهواة محجوزة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الطاقة الاحتياطية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انقطاع مفاجئ وفقدان إضاءة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مولّدة احتياطية أو نظام تبديل آلي، واختبار تحميل قبل الافتتاح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إضاءة الطوارئ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انقطاع الإضاءة في الحشد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وحدات مستقلة تعمل بالبطارية على المخارج والمسارات، مختبرة قبل كل فعالية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الصوت والأبراج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سقوط سماعات أو انقلاب برج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تعليق معتمد بأحمال محسوبة، تأمين مزدوج، ومنع الاقتراب أسفل الأبراج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التعليقات والريح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سقوط عناصر فوق الجمهور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شهادة فحص للتعليقات، مسندات كافية للرياح، وفحص بعد كل تغير جوي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35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05 · الكهرباء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الأجهزة المسلّمة من اللجنة والأجهزة الإضافية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34440" y="2359152"/>
            <a:ext cx="973836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المسرح قائم والمنصة الرئيسية موجودة وتسلم للمشغل؛ الحدود بين ما يستلم وما يوفر هي حد مسؤولية لا تفصيل إداري.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874519" y="2871216"/>
          <a:ext cx="9098278" cy="16960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7150"/>
                <a:gridCol w="4438548"/>
                <a:gridCol w="2552580"/>
              </a:tblGrid>
              <a:tr h="28956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البند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الالتزام التعاقدي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السجل المطلوب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التسليم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سجل تسليم مشترك يحدد كل جهاز وحالته قبل بدء التشغيل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سجل موقع قبل التشغيل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الفحص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فحص التجهيزات المسلّمة وإبداء الملاحظات قبل بدء العمليات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تقرير ملاحظات أولي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الاستخدام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استخدام الأنظمة ضمن مواصفاتها وحدودها الفنية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حدود تشغيل معلنة للفريق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الأجهزة الإضافية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كل ما يحتاجه البرنامج وغير موجود في المسرح مسؤولية المشغل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قائمة مواصفات وأعداد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التلف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المشغل مسؤول عن أي تلف ناتج عن سوء الاستخدام أو الإهمال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محضر تلف وإصلاح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36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05 · الكهرباء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الصوت والوميض أمام جمهور من الأطفال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707123" y="2889504"/>
            <a:ext cx="4283964" cy="27614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شرطان في نطاق العمل يتعلقان مباشرة بالإضاءة والصوت، ولا يجوز التعامل معهما كتفضيل فني.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مستوى الصوت يضبط بما يناسب جمهورا من الأطفال، ويمنع أي مستوى مؤذ أو مزعج.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الوميض القوي أو السريع الذي قد يسبب خطرا ممنوع، إلا إذا خضع لضوابط واعتماد مسبق.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كل ملفات الفيديو والصور المعروضة على الشاشات تخضع لاعتماد اللجنة قبل العرض.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11679" y="2889504"/>
            <a:ext cx="4283964" cy="27614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فحص يومي للأنظمة قبل أول عرض في اليوم، لا قبل الافتتاح الموسمي فقط.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قياس الصوت عند أول صف جمهور وأثناء الذروة، وتوثيق النتيجة في سجل التشغيل اليومي.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أي شكوى من ولي أمر أو ملاحظة مشرف بشأن الصوت أو الوميض تعالج قبل الجلسة التالية.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3120" y="5660136"/>
            <a:ext cx="62179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1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الحد الرقمي لمستوى الصوت (dB) لم يحدد في المصادر المتاحة؛ يستكمل باعتماد اللجنة أو الجهة المختصة ويثبت في سجل التشغيل.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37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0" y="1024128"/>
            <a:ext cx="292608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55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2148840"/>
            <a:ext cx="96926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القسم السادس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487168"/>
            <a:ext cx="96926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الحريق والاستجابة الطبية والإخلاء</a:t>
            </a:r>
          </a:p>
        </p:txBody>
      </p:sp>
      <p:sp>
        <p:nvSpPr>
          <p:cNvPr id="6" name="Rectangle 5"/>
          <p:cNvSpPr/>
          <p:nvPr/>
        </p:nvSpPr>
        <p:spPr>
          <a:xfrm>
            <a:off x="9052560" y="3822191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234440" y="3968496"/>
            <a:ext cx="9692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الوقاية أولا، ً ثم الجاهزية الاستجابة، ثم إخلاء منظم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38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06 · الحريق والطوارئ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الوقاية من الحريق وجاهزية الإطفاء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874519" y="2871216"/>
          <a:ext cx="9098279" cy="2167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4028"/>
                <a:gridCol w="5060120"/>
                <a:gridCol w="2244131"/>
              </a:tblGrid>
              <a:tr h="28956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العنصر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المتطلب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المسؤول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</a:tr>
              <a:tr h="47117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الطفايات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بسجل فحص ظاهر عدد ونوع مناسب لكل منطقة بحسب نوع الخطر، موزعة على مسافة وصول سريعة، مسؤول الأمن والسلامة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/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الإنذار والكشف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كواشف في الكواليس والمخازن وغرف الكهرباء، وتنبيه مسموع ومرئي يغطي كل المنطقة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مسؤول السلامة والمقاول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مسارات الهروب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سالكة ومضاءة ولوحات واضحة، وأبواب تفتح باتجاه الخروج دون عوائق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مدير العمليات الميدانية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مواد الديكور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مواد معالجة ضد الاشتعال بشهادة، وتخزين بعيد عن مصادر الحرارة واللوحات الكهربائية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مشرف التنصيب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الأعمال الساخنة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تصريح عمل ساخن، مراقب نار، وفحص للموقع بعد الانتهاء بساعة كاملة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منسق المقاولين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منع التدخين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مناطق محددة بعيدة عن المواد القابلة للاشتعال، مع مراقبة مستمرة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فريق الأمن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39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06 · الحريق والطوارئ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منع مصادر الاشتعال غير المرخّص بها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874519" y="2871216"/>
          <a:ext cx="9098278" cy="1977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0915"/>
                <a:gridCol w="3128644"/>
                <a:gridCol w="3708719"/>
              </a:tblGrid>
              <a:tr h="28956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المصدر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الوضع الخطر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الضابط المطلوب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الشموع والزينة المضاءة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قرب ديكورات أو مفروشات أو ستائر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بدائل LED، أو حاويات مانعة للانتشار مع مراقبة دائمة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المواقد وأسطوانات الغاز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طبخ داخل خيمة أو ممر أو قرب مخرج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منطقة طبخ منفصلة مهواة، وتخزين أسطوانات خارجي محجوز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المولدات والوقود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تعبئة أثناء التشغيل أو تخزين عشوائي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إيقاف وتعبئة باردة في منطقة معتمدة، وكميات محدودة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البطاريات والشواحن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شحن متواصل في مخزن أو كواليس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شحن مراقب، تخزين في حاوية معدنية، وفصل بعد الشحن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التدخين في الكواليس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قرب أقمشة ومواد ديكور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منع كامل، لافتات واضحة، ومراقبة من مسؤول الكواليس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الألعاب النارية والمؤثرات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استخدام قرب الجمهور أو داخل مبنى أو تحت سقف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ممنوع في هذا النطاق؛ ولا يستخدم اللهب المكشوف في أي فقرة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40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06 · الحريق والطوارئ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الإسعافات الأولية والحالات الطبية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707123" y="2889504"/>
            <a:ext cx="4283964" cy="27614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الوصول السريع أهم من كثرة المعدات.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نقطة إسعاف أولية على الأقل لكل [عدد محدد] زائر، بحيث لا يزيد زمن الوصول من أي منطقة عن [دقائق محددة].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فريق مدرب في كل وردية، بأسماء وشهادات سارية معلنة في غرفة التحكم، وبديل لكل عضو.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مسار إسعاف مفتوح بعرض كاف يصل إلى كل منطقة دون عبور الحشد، ويستخدم بمعرفة الأمن.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11679" y="2889504"/>
            <a:ext cx="4283964" cy="27614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جهاز صدمات كهربائية (AED) بحسب تقييم الموقع، مع تدريب الفريق على استخدامه.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في الفعاليات: الخارجية ماء مجاني، مناطق ظل، ومراقبة حالات الإجهاد الحراري عند الذروة.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لا ينقل المصاب إلا بقرار طبيب أو عند خطر مباشر، ويسجل كل بلاغ طبي بوقته ونتيجته.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3120" y="5660136"/>
            <a:ext cx="62179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1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مخطط توضيحي لنقطة إسعاف — الموقع الفعلي يحدده مخطط الموقع المعتمد.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41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06 · الحريق والطوارئ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الإخلاء ونقاط التجمع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34440" y="2359152"/>
            <a:ext cx="973836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ست خطوات لا تتغير بتغير نوع الحادث.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874519" y="2871216"/>
          <a:ext cx="9098279" cy="1977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2969"/>
                <a:gridCol w="2954288"/>
                <a:gridCol w="3111022"/>
              </a:tblGrid>
              <a:tr h="28956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3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2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1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وقف الأنشطة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إطلاق التنبيه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اكتشاف وتأكيد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إيقاف الصوت والإضاءة التجميلية ورفع إضاءة الطوارئ.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الإنذار المعتمد وتنبيه الفرق عبر القناة المحددة.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تحديد طبيعة الخطر وموقعه، وإبلاغ قائد الطوارئ فورًا.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6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5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4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تسليم وإعادة دخول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حصر وتجميع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إخلاء منظم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بموافقة الجهة المختصة فقط، وبعد تأكيد السلامة.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التحقق من الأعداد في نقطة التجمع موقع] نقطة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توجيه الجمهور إلى أقرب مخرج آمن دون تدافع.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/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[التجمع.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/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" name="Rectangle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Freeform 25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Freeform 26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Freeform 27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Freeform 28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Freeform 29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1" name="Picture 30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42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06 · الحريق والطوارئ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الاستجابة للطوارئ: خمس خطوات ومدّتان لا تُخترقان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34440" y="2359152"/>
            <a:ext cx="973836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الخطوات لا تتغير بتغير نوع الحادث؛ الذي يتغير هو حجم الإخلاء وجهة الإبلاغ.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32063" y="2852928"/>
            <a:ext cx="2859024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اكتشاف وتأكيد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01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تحديد طبيعة الخطر وموقعه وإبلاغ قائد الطوارئ فورا</a:t>
            </a:r>
          </a:p>
        </p:txBody>
      </p:sp>
      <p:sp>
        <p:nvSpPr>
          <p:cNvPr id="8" name="Rectangle 7"/>
          <p:cNvSpPr/>
          <p:nvPr/>
        </p:nvSpPr>
        <p:spPr>
          <a:xfrm>
            <a:off x="10949940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071871" y="2852928"/>
            <a:ext cx="2859024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تنبيه وإيقاف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02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إنذار معتمد، إيقاف الصوت والإضاءة التجميلية، ورفع إضاءة الطوارئ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89747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2011679" y="2852928"/>
            <a:ext cx="2859024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إخلاء موجه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03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توجيه إلى أقرب مخرج آمن دون تدافع، وأفراد مخصصون لمن لا يتحرك بسرعة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29555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132063" y="4306824"/>
            <a:ext cx="2859024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حصر وتجميع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04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التحقق من الأعداد في نقطة التجمع وربط كل طفل بمرافقه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949940" y="4398264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071871" y="4306824"/>
            <a:ext cx="2859024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إبلاغ اللجنة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05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إبلاغ خلال 5 دقائق، وتقرير مفصل خلال 24 ساعة، والاستئناف باعتماد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89747" y="4398264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43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06 · الحريق والطوارئ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التنسيق مع الجهات المعنية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874519" y="2871216"/>
          <a:ext cx="9098278" cy="1977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2784"/>
                <a:gridCol w="3873428"/>
                <a:gridCol w="2402066"/>
              </a:tblGrid>
              <a:tr h="28956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الجهة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ما ينسق بشأنه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التوقيت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الدفاع المدني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التصاريح وسبل الإخلاء وجاهزية الإطفاء والتمارين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قبل الفعالية وأثناءها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الشرطة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الأمن وحماية المناطق الحساسة وتنظيم المرور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قبل الفعالية وأثناءها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الإسعاف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نقطة الإسعاف ومسار وسيارات الطوارئ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قبل الفعالية وأثناءها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البلدية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تراخيص الموقع والتنظيم والنظافة والإشغالات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قبل الفعالية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مزود الكهرباء والمياه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التغذية والانقطاعات المخططة ونقاط الربط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قبل الفعالية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الجهة المنظمة أو مالك الموقع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حدود الاستخدام والاعتمادات ومتطلبات العقد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قبل الفعالية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Rectangle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44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06 · الحريق والطوارئ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أرقام الطوارئ المعلنة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34440" y="2359152"/>
            <a:ext cx="973836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الأرقام منقولة من الإصدار السادس ولم تتحقق من مصدر رسمي أثناء هذه المراجعة؛ تقرأ كقائمة عمل تراجع قبل كل فعالية.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07123" y="2889504"/>
            <a:ext cx="4283964" cy="27614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الطوارئ العامة — الشرطة والدفاع المدني 9999 والإسعاف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هيئة الدفاع المدني 24343666 والإسعاف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الإسعاف الطبي في 26718888 صحار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مركز شرطة 26840099 صحار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11679" y="2889504"/>
            <a:ext cx="4283964" cy="27614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بلدية 80000007 صحار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بلاغات 1442 المياه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بلاغات انقطاع 1011 الكهرباء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طوارئ 80070008 الكهرباء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03120" y="5660136"/>
            <a:ext cx="62179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1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إجراء: المراجعة يتحقق كل رقم مع الجهة المعنية قبل النشر، وتحدث أسماء جهات الاتصال، وتعلق النسخة المعتمدة في غرفة التحكم وكل نقطة إسعاف.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Freeform 25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Freeform 26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Freeform 27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Freeform 28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45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06 · الحريق والطوارئ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الحادث الجسيم: خمس دقائق و24 ساعة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34440" y="2359152"/>
            <a:ext cx="973836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نطاق العمل يحدد مدة الإبلاغ ومدى التقرير وإجراء الاستئناف؛ وهذه المدد ملزمة في العقد.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601968" y="2852928"/>
            <a:ext cx="4389120" cy="1243583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إيقاف فوري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01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إيقاف النشاط المتأثر وتأمين المنطقة قبل أي إجراء آخر.</a:t>
            </a:r>
          </a:p>
        </p:txBody>
      </p:sp>
      <p:sp>
        <p:nvSpPr>
          <p:cNvPr id="8" name="Rectangle 7"/>
          <p:cNvSpPr/>
          <p:nvPr/>
        </p:nvSpPr>
        <p:spPr>
          <a:xfrm>
            <a:off x="10949940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2011680" y="2852928"/>
            <a:ext cx="4389120" cy="1243583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إبلاغ في 5 دقائق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02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إبلاغ اللجنة خلال مدة لا تتجاوز خمس دقائق من وقوع الحادث.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59652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2011680" y="4261104"/>
            <a:ext cx="4389120" cy="1243583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تقرير في 24 ساعة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03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تقرير مفصّل يُقدَّم خلال 24 ساعة من الحادث.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59652" y="4352544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601968" y="4261104"/>
            <a:ext cx="4389120" cy="1243583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استئناف باعتماد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04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لا يُستأنف النشاط قبل إزالة السبب وموافقة اللجنة على الاستئناف.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949940" y="4352544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103120" y="5660136"/>
            <a:ext cx="62179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1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الحوادث المشمولة: إصابة جسيمة، تدخل طبي، حريق، صعق كهربائي، سقوط، تدافع، انهيار عنصر من الديكور، أو أي حدث يهدد سلامة الأطفال أو الجمهور.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46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06 · الحريق والطوارئ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من يملك قرار إيقاف العرض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707123" y="2889504"/>
            <a:ext cx="4283964" cy="27614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ثلاث جهات تملك الإيقاف، ولكل منها نطاق مختلف الخلط بينها يؤخر القرار.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أي عامل أو مشرف يوقف العمل أو النشاط عند خطر مباشر، ويبلغ مسؤول السلامة فورًا.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مسؤول الأمن والسلامة يوقف نشاطا حتى استكمال المعالجة، ويوثق القرار وسببه.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مدير الفعالية يعتمد الإيقاف الكلي أو الإغلاق، ويبلغ الجهات المختصة.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11679" y="2889504"/>
            <a:ext cx="4283964" cy="27614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اللجنة المنظمة تملك إيقاف أي عرض أو مؤثر أو جهاز فور وجود خطر، وطلب استبدال أي عنصر فني أو تشغيلي.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لا يعاد التشغيل بعد إيقاف بسبب حادث جسيم إلا بموافقة اللجنة وبعد إزالة السبب.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كل قرار إيقاف سجّل: بالوقت، السبب، من اعتمده، ومن أُبلغ، ووقت الاستئناف.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3120" y="5660136"/>
            <a:ext cx="62179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1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حق اللجنة في الإيقاف لا يحتاج موافقة مسبقة من المشغل، ويتعامل معه كأمر تنفيذي في الموقع.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47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0" y="1024128"/>
            <a:ext cx="292608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55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2148840"/>
            <a:ext cx="96926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القسم السابع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487168"/>
            <a:ext cx="96926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الطقس والموقع والمركبات</a:t>
            </a:r>
          </a:p>
        </p:txBody>
      </p:sp>
      <p:sp>
        <p:nvSpPr>
          <p:cNvPr id="6" name="Rectangle 5"/>
          <p:cNvSpPr/>
          <p:nvPr/>
        </p:nvSpPr>
        <p:spPr>
          <a:xfrm>
            <a:off x="9052560" y="3822191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234440" y="3968496"/>
            <a:ext cx="9692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الرياح والحرارة والأمطار وحركة التحميل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48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07 · الطقس والموقع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إدارة مخاطر الطقس: حدود مكتوبة قبل الموسم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874519" y="2871216"/>
          <a:ext cx="9098279" cy="2167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367"/>
                <a:gridCol w="2583715"/>
                <a:gridCol w="4729197"/>
              </a:tblGrid>
              <a:tr h="28956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الظاهرة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الأثر على الفعالية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الضابط وحد القرار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</a:tr>
              <a:tr h="47117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رياح شديدة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سقوط لافتات وهياكل وانقلاب مدرجات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وإخلاء أسفل الهياكل قياس مستمر في الموقع، إيقاف التعليقات والبانرات عند حد] [الرياح،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أمطار غزيرة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انزلاق وتماس كهربائي وتشكل برك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رفع الكابلات وتغطية اللوحات، وإيقاف الأنشطة الخارجية عند حد] [الأمطار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حرارة مرتفعة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إجهاد حراري وإغماء وتأخر استجابة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ماء وظل ورذاذ، تقصير فترات العمل، وزيادة نقاط الإسعاف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عواصف رعدية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صعق وإصابة وذعر في الحشد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إيقاف الأنشطة الخارجية وإخلاء مؤقت إلى مناطق آمنة ومتابعة الرادار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غبار وعوالق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تدني الرؤية ومشاكل تنفسية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إيقاف الأجزاء المعلقة، إرشاد صوتي مكثف، وإتاحة كمامات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ندى وانخفاض حرارة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أسطح ومنحدرات زلقة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مسح الأسطح، لافتات تحذير، وتأخير الافتتاح حتى الجفاف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49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07 · الطقس والموقع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حركة المركبات والتحميل والتنزيل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707123" y="2889504"/>
            <a:ext cx="4283964" cy="287121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فصل الحركة يمنع معظم الحوادث.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فصل زماني ومكاني بين حركة المشاة وحركة الشاحنات، وعدم استخدام مسارات الخدمة كمخارج للجمهور.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جدول تحميل وتنزيل بمواعيد محددة، ويمنع التحميل أثناء ذروة الدخول أو الخروج.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حد سرعة داخل الموقع حد] السرعة [المعتمد، ومطبات أو معابر تفرض التباطؤ.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مرشد منظم) (حركة لكل مركبة ثقيلة أو شاحنة تناور في مساحة ضيقة.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11679" y="2889504"/>
            <a:ext cx="4283964" cy="287121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مناطق انتظار المركبات خارج نطاق الجمهور، مع مسار خروج بديل عند الإخلاء.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تفتيش المركبات الداخلة وسجل بأرقامها وأسماء سائقيها وتوقيت دخولها وخروجها.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مسارات الإسعاف والدفاع المدني تبقى سالكة ولا تستخدم للانتظار أو التحميل.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أي مركبة تعطّلت في مسار الخدمة تسحب فور ا، ويعلم قائد الفعالية بتأثيرها على الجدول.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50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0" y="1024128"/>
            <a:ext cx="292608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55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2148840"/>
            <a:ext cx="96926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القسم الثامن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487168"/>
            <a:ext cx="96926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العاملون والمقاولون والتدريب</a:t>
            </a:r>
          </a:p>
        </p:txBody>
      </p:sp>
      <p:sp>
        <p:nvSpPr>
          <p:cNvPr id="6" name="Rectangle 5"/>
          <p:cNvSpPr/>
          <p:nvPr/>
        </p:nvSpPr>
        <p:spPr>
          <a:xfrm>
            <a:off x="9052560" y="3822191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234440" y="3968496"/>
            <a:ext cx="9692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معدات الوقاية والتصاريح والكفاءة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51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08 · العاملون والمقاولون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سلامة العاملين والمقاولين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707123" y="2889504"/>
            <a:ext cx="4283964" cy="287121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من يعمل في الموقع أولا.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معدات الوقاية الشخصية بحسب: المهمة خوذة، سترة عاكسة، حذاء سلامة، قفازات، وحماية سمع في مناطق الصوت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المرتفع.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تصريح عمل لكل مهمة: خطرة العمل على ارتفاع، الأعمال الساخنة، الكهرباء، والدخول إلى الأماكن المغلقة.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11679" y="2889504"/>
            <a:ext cx="4283964" cy="287121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إحاطة قصيرة قبل كل وردية عن مهام اليوم ومخاطره ومسارات الطوارئ.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فترات راحة وماء وظل في الأعمال الخارجية، ومراقبة الإجهاد الحراري للعاملين قبل الجمهور.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الإبلاغ عن الحوادث الوشيكة دون لوم، لأن البلاغ المبكر أرخص من الحادث.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تأمين العاملين وتصاريح العمل وسجلات الحضور محفوظة ومتاحة للتفتيش.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52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08 · العاملون والمقاولون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إدارة المقاولين والموردين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874519" y="2871216"/>
          <a:ext cx="9098278" cy="1977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6373"/>
                <a:gridCol w="4218179"/>
                <a:gridCol w="3093726"/>
              </a:tblGrid>
              <a:tr h="28956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البند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المتطلب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الإثبات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التعاقد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بند سلامة صريح وتعريف بالمخاطر والمسؤوليات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نسخة عقد أو أمر شراء موقع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التأهيل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سجل سلامة وسابق أعمال مشابهة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ملف تأهيل محدث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المعدات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فحص وصالحية وشهادات للرافعات والسقالات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سجل فحص موقع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التصاريح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تصريح عمل ساخن أو ارتفاع أو كهرباء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تصريح موقع قبل البدء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الإحاطة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تعريف بالموقع والمخارج وقواعد التصرف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كشف حضور موقع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الأداء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تقييم بعد الفعالية ومخالفات موثّقة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تقرير تقييم المقاول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Rectangle 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Freeform 25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Freeform 26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8" name="Picture 27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53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08 · العاملون والمقاولون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التدريب والتوعية: الكفاءة قبل المهمة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011680" y="2852928"/>
            <a:ext cx="4389120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إحاطة الفعالية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02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قبل كل: فعالية المخاطر الخاصة بها، الأدوار، القناة اللاسلكية، ونقطة التجمع.</a:t>
            </a:r>
          </a:p>
        </p:txBody>
      </p:sp>
      <p:sp>
        <p:nvSpPr>
          <p:cNvPr id="7" name="Rectangle 6"/>
          <p:cNvSpPr/>
          <p:nvPr/>
        </p:nvSpPr>
        <p:spPr>
          <a:xfrm>
            <a:off x="6359652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601968" y="2852928"/>
            <a:ext cx="4389120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تأهيل أولي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01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تعريف بسياسة السلامة والخطة والمخارج وسلسلة الإبلاغ لكل عامل جديد قبل أول وردية.</a:t>
            </a:r>
          </a:p>
        </p:txBody>
      </p:sp>
      <p:sp>
        <p:nvSpPr>
          <p:cNvPr id="9" name="Rectangle 8"/>
          <p:cNvSpPr/>
          <p:nvPr/>
        </p:nvSpPr>
        <p:spPr>
          <a:xfrm>
            <a:off x="10949940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011680" y="4306824"/>
            <a:ext cx="4389120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تمارين دورية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04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تمرين إخلاء واحد على الأقل قبل الموسم أو الفعالية الكبرى، بتقرير نتائج وملاحظات.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59652" y="4398264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601968" y="4306824"/>
            <a:ext cx="4389120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تدريب متخصص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03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للحشود، والإسعافات الأولية، والكهرباء، والريح، والعمل على ارتفاع، بحسب المهمة.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949940" y="4398264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54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08 · العاملون والمقاولون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الأدوار الفنية الخاصة بمسرح الطفل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34440" y="2359152"/>
            <a:ext cx="973836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ملف مسرح الطفل يعدد فريقا فنيا لا يظهر في خطة السلامة الضيوف العامة هنا لأن كل دور يحمل مسؤولية سلامة مختلفة.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874519" y="2871216"/>
          <a:ext cx="9098278" cy="1977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3175"/>
                <a:gridCol w="2914408"/>
                <a:gridCol w="4220695"/>
              </a:tblGrid>
              <a:tr h="28956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الدور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مسؤوليته الفنية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مسؤوليته في السلامة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المخرج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الرؤية الإخراجية وتوجيه المؤدين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اعتماد حركة الممثلين والأطفال على المسرح قبل التنفيذ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فني الصوت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الصوت والمؤثرات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ضبط المستوى ومراقبته أثناء العرض، وإبلاغ أي خلل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فني الإضاءة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الإضاءة والمؤثرات البصرية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منع الوميض غير المعتمد وضمان إضاءة المخارج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مشرف الأطفال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تنظيم مشاركة الأطفال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الإشراف المباشر، ومنع العزل مع بالغ، والتسليم لولي الأمر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مسؤول الكواليس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حركة المؤدين والديكور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منع الدخول غير المرخص ومنع التخزين في الممرات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المنسق الإعلامي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التوثيق والتصوير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مواقع تصوير لا تعيق المخارج ولا تكشف الأطفال بلا إذن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55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08 · العاملون والمقاولون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التعمين ونقل المعرفة: أثر مباشر على استمرارية السلامة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707123" y="2889504"/>
            <a:ext cx="4283964" cy="27614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ملف مسرح الطفل يبني على إشراك الكفاءات العمانية والمؤسسات الصغيرة؛ والمناقصة تجعل ذلك معيارا تقييميًا وتشغيليًا.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خطة تدريب ونقل معرفة للكوادر العمانية قبل المهرجان وأثناءه، تشمل السلامة وإدارة الحشود والتشغيل الفني.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بدائل محددة للوظائف الرئيسية لضمان استمرارية التشغيل عند الغياب.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قائمة الأعمال المقترح إسنادها لمؤسسات صغيرة ومتوسطة محلية، مع بيان أثر ذلك على مسؤوليات السلامة.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11679" y="2889504"/>
            <a:ext cx="4283964" cy="27614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كل مقاول باطن يخضع لنفس شروط السلامة والتأهيل والتصاريح، ولا يعفى لأنه محلي أو صغير.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نسبة التعمين ونسبة الأعمال المسندة محليًا: [[نسبة التعمين المقترحة و]نسبة الإسناد المحلي] — يُستكملان من العرض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الفني المعتمد.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سجل التدريب هو الإثبات الوحيد؛ الشهادات والأسماء ترفق ولا تختصر بعبارة فريق».«مؤهل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3120" y="5660136"/>
            <a:ext cx="62179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1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لم تدرج أي نسبة رقمية للتعمين أو المحتوى المحلي في هذه الخطة لأن المصادر المتاحة لا تحددها؛ تعتمد من اللجنة وتثبت في العقد.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56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0" y="1024128"/>
            <a:ext cx="292608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55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2148840"/>
            <a:ext cx="96926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القسم التاسع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487168"/>
            <a:ext cx="96926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الأطفال والفئات التي تحتاج إلى مساعدة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052560" y="3822191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234440" y="3968496"/>
            <a:ext cx="9692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حماية خاصة عندما تستقبل الفعالية عائلات وأطفالا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57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09 · حماية الأطفال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حماية الأطفال والفئات التي تحتاج إلى مساعدة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707123" y="2889504"/>
            <a:ext cx="4283964" cy="27614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واجب تنظيمي وأخلاقي، لا خدمة إضافية.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نقطة محددة لاستقبال الأطفال المفقودين، معلنة للفرق لا للجمهور العام.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سوار أو بطاقة تعريف عند الدخول لفعاليات: العائلات اسم الطفل ورقم ولي الأمر.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التسليم لا يتم إلا لولي الأمر أو شخص مخول موثق، ويسجل البلاغ ونتيجته.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لا يترك طفل دون إشراف في منطقة الخدمة أو الكواليس.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11679" y="2889504"/>
            <a:ext cx="4283964" cy="27614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أي بالغ سلوك غير لائق يوثق بسرية ويرفع فورا للمسؤول.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مسار وصول خال من العوائق من المواقف إلى المدخل والمقاعد، ونقاط مشاهدة مخصصة للكراسي المتحركة.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أولوية في الطوابير والتفتيش، ودورات مياه متاحة ومعلنة.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خطة إخلاء تراعي من لا يستطيع الحركة بسرعة، بأفراد مخصصين للمساعدة.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الإعلان عن الخدمات في الموقع وعبر قنوات بيع التذاكر.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3120" y="5660136"/>
            <a:ext cx="62179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1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تطبق هذه الترتيبات كلما كانت الفعالية موجهة للعائلات أو تستقبل أطفالا، ً وتخفف في الفعاليات المخصصة للبالغين مع إبقاء نقطة الاستقبال ومسار الوصول.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58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09 · حماية الأطفال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التزامات حماية الطفل كما وردت في نطاق العمل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34440" y="2359152"/>
            <a:ext cx="973836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هذه ليست توصيات؛ هي شروط عقدية قابلة للاستبعاد الفني عند الإخلال بها.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874519" y="2871216"/>
          <a:ext cx="9098278" cy="1977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0464"/>
                <a:gridCol w="3520605"/>
                <a:gridCol w="2097209"/>
              </a:tblGrid>
              <a:tr h="28956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الالتزام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الترجمة التشغيلية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الإثبات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معاملة كل طفل باحترام ومنع التنمر أو الإحراج أو التخويف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سلوك معلن للمؤدين والمشرفين، وإجراء شكوى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إقرار موقع من الفريق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عدم إلزام أي طفل بالمشاركة أو الاستمرار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حق الانسحاب فورا دون تبرير، ومخرج من المسرح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بند في إحاطة ما قبل العرض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المشاركة على المسرح تحت إشراف المنظم وفي مناطق مرئية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مشرف أطفال حاضر، وإضاءة عمل على منطقة المشاركة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ورقة تشغيل الفقرة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منع عزل أي طفل مع بالغ في الكواليس أو الأماكن المغلقة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باب مفتوح أو زجاجي، وشخصان حاضرين دائما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قاعدة كواليس معلنة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منع جمع بيانات الأطفال أو التواصل الخارجي إلا وفق الأنظمة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لا نماذج بيانات للأطفال بلا اعتماد، ولا تواصل بعد الفعالية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سياسة بيانات مكتوبة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الالتزام بأي سياسة حماية طفل تعتمدها اللجنة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مراجعة السياسة قبل التشغيل وتحديث الإجراءات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نسخة موقّعة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59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09 · حماية الأطفال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مشاركة الأطفال على المسرح: العدد الآمن والإشراف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707123" y="2889504"/>
            <a:ext cx="4283964" cy="27614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المطلب التعاقدي: صريح تحديد العدد الآمن للأطفال في كل فقرة لا يصح تركه لتقدير المنشط لحظة العرض.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عدد آمن لكل فقرة يحدد كتابة: العدد] الآمن للأطفال على [المسرح — يستكمل ويعتمد قبل أول عرض.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نسبة مشرف لكل مجموعة: أطفال نسبة] [الإشراف — يستكمل؛ ولا تقبل مجموعة بلا مشرف مخصص.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صعود ونزول من درج واحد مخصص، بيد مشرف، وبترتيب صف واحد لا تزاحم.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11679" y="2889504"/>
            <a:ext cx="4283964" cy="27614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لا مشاركة لطفل تحت سن الحد] الأدنى [للعمر إلا بموافقة ولي أمر: مكتوبة يُستكمل.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منطقة انتظار المشاركين داخل الصالة وقريبة من المسرح، وليست في الكواليس.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أي فقرة تتطلب حركة سريعة أو أدوات تقيم خطرا منفصلا قبل السماح بمشاركة الأطفال فيها.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3120" y="5660136"/>
            <a:ext cx="62179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1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الحقول الأربعة الموسومة «يُستكمل» شروط اعتماد لا نواقص إدارية؛ ولا يجوز بدء العروض قبل تثبيتها في بطاقة كل فقرة.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" name="Rectangle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Freeform 25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Freeform 26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Freeform 27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Picture 28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60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09 · حماية الأطفال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قبل الزيارة: ما يُبلَّغ به ولي الأمر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34440" y="2359152"/>
            <a:ext cx="973836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ملف مسرح الطفل يشترط قنوات تواصل واضحة وتعليمات مسبقة للزوار هذه صياغتها التشغيلية.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11680" y="2852928"/>
            <a:ext cx="4389120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قواعد الدخول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02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مسار العائلات، التفتيش، ومنع الدخول بعد امتلاء السعة المعتمدة.</a:t>
            </a:r>
          </a:p>
        </p:txBody>
      </p:sp>
      <p:sp>
        <p:nvSpPr>
          <p:cNvPr id="8" name="Rectangle 7"/>
          <p:cNvSpPr/>
          <p:nvPr/>
        </p:nvSpPr>
        <p:spPr>
          <a:xfrm>
            <a:off x="6359652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601968" y="2852928"/>
            <a:ext cx="4389120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التوقيت والمدة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01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مواعيد الجلسات ومدة الفقرة 45–30) (دقيقة ووقت الحضور قبل البدء.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949940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2011680" y="4306824"/>
            <a:ext cx="4389120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التواصل عند الطوارئ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04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رقم استفسار معلن، ونقطة استقبال الأطفال المفقودين داخل الموقع.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59652" y="4398264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601968" y="4306824"/>
            <a:ext cx="4389120" cy="1289304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المؤثرات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03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تنبيه مسبق لأي وميض أو صوت مرتفع، وإمكانية الجلوس في منطقة أقل تأثيرًا.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949940" y="4398264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61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0" y="1024128"/>
            <a:ext cx="292608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55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2148840"/>
            <a:ext cx="96926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القسم العاشر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487168"/>
            <a:ext cx="96926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التوثيق والمراجعة والتحسين</a:t>
            </a:r>
          </a:p>
        </p:txBody>
      </p:sp>
      <p:sp>
        <p:nvSpPr>
          <p:cNvPr id="6" name="Rectangle 5"/>
          <p:cNvSpPr/>
          <p:nvPr/>
        </p:nvSpPr>
        <p:spPr>
          <a:xfrm>
            <a:off x="9052560" y="3822191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234440" y="3968496"/>
            <a:ext cx="9692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قوائم الفحص والسجلات والمؤشرات وما يتغير بعد كل فعالية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" name="Rectangle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Freeform 25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Freeform 26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Freeform 27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Freeform 28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Freeform 29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Freeform 30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Freeform 31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Freeform 32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4" name="Picture 33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62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10 · التوثيق والمراجعة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الفحص قبل التشغيل: ست بوابات قبل فتح الجمهور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34440" y="2359152"/>
            <a:ext cx="973836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البوابة التي لم تُستكمل توقف الافتتاح؛ ولا تُستثنى منطقة لأنها بعيدة عن الأنظار.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32063" y="2852928"/>
            <a:ext cx="2859024" cy="1243583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المخارج واللوحات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01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سالكة ومضاءة، وإضاءة الطوارئ مختبرة، وفرد على كل مخرج.</a:t>
            </a:r>
          </a:p>
        </p:txBody>
      </p:sp>
      <p:sp>
        <p:nvSpPr>
          <p:cNvPr id="8" name="Rectangle 7"/>
          <p:cNvSpPr/>
          <p:nvPr/>
        </p:nvSpPr>
        <p:spPr>
          <a:xfrm>
            <a:off x="10949940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071871" y="2852928"/>
            <a:ext cx="2859024" cy="1243583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الهياكل والتعليقات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02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فُحصت واعتمدت، ولا تعديل بعد الفحص النهائي.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89747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2011679" y="2852928"/>
            <a:ext cx="2859024" cy="1243583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الكهرباء والحمل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03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لوحات مغلقة، كابلات محمية، والحمل داخل الحد المحسوب.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29555" y="2944368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132063" y="4261104"/>
            <a:ext cx="2859024" cy="1243583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الحريق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04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طفايات وإنذار بسجل فحص موقّع، ومواد الديكور معالجة.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949940" y="4352544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071871" y="4261104"/>
            <a:ext cx="2859024" cy="1243583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السعة والفرق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05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عدادات جاهزة، وفرق موزّعة تعرف مهامها والقناة اللاسلكية.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89747" y="4352544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2011679" y="4261104"/>
            <a:ext cx="2859024" cy="1243583"/>
          </a:xfrm>
          <a:prstGeom prst="roundRect">
            <a:avLst>
              <a:gd name="adj" fmla="val 6000"/>
            </a:avLst>
          </a:prstGeom>
          <a:solidFill>
            <a:srgbClr val="FAF6EF"/>
          </a:solidFill>
          <a:ln w="9525">
            <a:solidFill>
              <a:srgbClr val="E4D9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rIns="173736" tIns="82296" bIns="54864"/>
          <a:lstStyle/>
          <a:p>
            <a:pPr algn="r" rtl="1">
              <a:lnSpc>
                <a:spcPct val="116000"/>
              </a:lnSpc>
            </a:pPr>
            <a:r>
              <a:rPr sz="12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المسرح والمشاركة</a:t>
            </a:r>
            <a:r>
              <a:rPr sz="120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  06</a:t>
            </a:r>
          </a:p>
          <a:p>
            <a:pPr algn="r" rtl="1">
              <a:lnSpc>
                <a:spcPct val="120000"/>
              </a:lnSpc>
              <a:spcBef>
                <a:spcPts val="300"/>
              </a:spcBef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فحص يومي لمناطق المشاركة قبل استقبال الجمهور، لا قبل الموسم فقط.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829555" y="4352544"/>
            <a:ext cx="41148" cy="384048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103120" y="5660136"/>
            <a:ext cx="62179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1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تُوقَّع القائمة من مسؤول الأمن والسلامة قبل فتح البوابات وتُحفظ مع ملف الفعالية؛ وتُكرَّر في كل يوم تشغيل.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63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10 · التوثيق والمراجعة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نموذج قائمة الفحص: ما يُوقَّع قبل فتح البوابات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707123" y="2889504"/>
            <a:ext cx="4283964" cy="27614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تقرأ مع بوابات الفحص الست في الصفحة السابقة؛ وهذه هي الخانات التي تثبت بالتوقيع، لا البنود التي تفحص مرة أخرى.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ترويسة: النموذج التاريخ والوردية والمنطقة واسم الفاحص ووقته.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لكل بند ثلاثة: خيارات مستوفى / غير مستوفى / لا ينطبق، وملاحظة مكتوبة عند الثاني.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البنود الحرجة لا تقبل لا»: «ينطبق المخارج وإضاءة الطوارئ والطفايات وسلامة الهياكل.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11679" y="2889504"/>
            <a:ext cx="4283964" cy="27614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قراءة مسجّلة حيث: تلزم عداد المنطقة، وحمل اللوحة، وضغط الطفايات وصلاحيتها.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: توقيعان مسؤول الأمن والسلامة ومشرف المنطقة المعنية، لا توقيع واحد.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النموذج الموقع يحفظ في ملف الفعالية، وترفع نسخة إلى غرفة التحكم قبل الفتح.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البند غير المستوفى يوقف افتتاح المنطقة أو يعالج بقرار موثق قبل الفتح.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3120" y="5660136"/>
            <a:ext cx="62179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1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لا يفتح الموقع على وعد شفهي: كل بند «غير مستوفى» يسجل بسببه ومسؤوله ووقت معالجته، ويعاد الفحص بعده.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Rectangle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64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10 · التوثيق والمراجعة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قائمة الفحص أثناء التشغيل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34440" y="2359152"/>
            <a:ext cx="973836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[عدادات الحشود تراجع كل مدة .]محددة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07123" y="2889504"/>
            <a:ext cx="4283964" cy="27614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المخارج والممرات بلا أي عائق.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دوريات منتظمة على المناطق ذات الكثافة.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فحص دوري للتمديدات والمولدات.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البلاغات الطبية تسجل أولا بأول.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11679" y="2889504"/>
            <a:ext cx="4283964" cy="27614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مراقبة الطقس واستمرار صلاحية حدود الإيقاف.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تسليم الورديات بتقرير مكتوب.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أي عطل في ضابط سلامة يبلغ ويعالج فورًا.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فحص يومي للمسرح ومناطق المشاركة قبل استقبال الجمهور.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03120" y="5660136"/>
            <a:ext cx="62179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1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البند الأخير مطلب تعاقدي: صريح الفحص اليومي قبل استقبال الجمهور، لا قبل الافتتاح الموسمي فقط.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65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10 · التوثيق والمراجعة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السجلات المطلوبة: ما يُحفظ ولماذا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874519" y="2871216"/>
          <a:ext cx="9098278" cy="1977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7235"/>
                <a:gridCol w="3796171"/>
                <a:gridCol w="2324872"/>
              </a:tblGrid>
              <a:tr h="28956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السجل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أهم محتوياته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المسؤول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تقارير الحوادث والوقائع الوشيكة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التاريخ والوقت والمكان والوصف والإجراء والشهود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مسؤول الأمن والسلامة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قوائم الفحص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نتائج الفحص والملاحظات وتوقيع المنفذ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مشرف المنطقة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سجل الكهرباء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قياسات الحمولة والفحص والتعديلات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مشرف الكهرباء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سجل الصيانة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الأعطال والإصلاح وتاريخ إغلاق الملاحظة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مدير العمليات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سجل التدريب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الموضوع والحضور والتقييم والملاحظات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مسؤول التدريب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تصاريح العمل وسجل المقاولين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نوع التصريح وموقعه ومدته وتقييم المقاول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منسق المقاولين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66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10 · التوثيق والمراجعة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مؤشرات الأداء والمراجعة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34440" y="2359152"/>
            <a:ext cx="973836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ما يقاس يتحسّن؛ والأرقام أدناه مستهدفات الخطة، لا نتائج مسجلة.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11679" y="2889504"/>
            <a:ext cx="8979408" cy="27614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نسبة العاملين الذين تلقوا الإحاطة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الحوادث الجسيمة المستهدفة في كل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قوائم الفحص المكتملة قبل فتح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فعالية</a:t>
            </a:r>
          </a:p>
          <a:p>
            <a:pPr algn="r" rtl="1" marR="171450" indent="-171450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البوابات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3120" y="5660136"/>
            <a:ext cx="62179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1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تراجع المؤشرات بعد كل فعالية وقبل الموسم التالي، وتغذي تحديث سجل المخاطر وخطة التدريب.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67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10 · التوثيق والمراجعة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المراجعة بعد الفعالية: خمس خطوات لإغلاق الملف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874519" y="2871216"/>
          <a:ext cx="9098279" cy="235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2855"/>
                <a:gridCol w="2103679"/>
                <a:gridCol w="2428890"/>
                <a:gridCol w="2282855"/>
              </a:tblGrid>
              <a:tr h="28956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3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2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/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1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تحديث السجل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تحليل الحوادث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/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اجتماع ختامي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7117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إضافة المخاطر الجديدة وتعديل الضوابط التي لم تعمل.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مراجعة كل حادث ووشيك، وتحديد السبب الجذري لا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/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خلال عدد] [أيام من التفكيك، بحضور التشغيل والسلامة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/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الفاعل فقط.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/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والمقاولين.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5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/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4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/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اعتماد النسخة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/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تحديث الخطة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/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7117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إصدار مرقم بتاريخه، وسحب النسخ القديمة من التداول.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/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تعديل الإجراءات والتدريب وقوائم الفحص بناء على النتائج.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/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68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10 · التوثيق والمراجعة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الحقول التي تتطلب بيانات قبل الاعتماد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34440" y="2359152"/>
            <a:ext cx="973836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ما لا يجوز تركه للتقدير.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874519" y="2871216"/>
          <a:ext cx="9098278" cy="22586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6640"/>
                <a:gridCol w="2108406"/>
                <a:gridCol w="2893232"/>
              </a:tblGrid>
              <a:tr h="28956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الحقل المطلوب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مصدره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ما يعتمد عليه في الخطة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اسم] مسؤول [السلامة وبيانات اتصاله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الشركة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سلسلة الإبلاغ والاستجابة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السعة] [المعتمدة لكل منطقة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الجهة المختصة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تخطيط الحشود والبوابات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موقع] نقطة [التجمع والمسار البديل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مخطط الموقع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الإخلاء والحصر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[أرقام الاتصال الجهات]المعتمدة المختصة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/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التنسيق والاستجابة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[حدود الرياح الشركة]والأمطار والجهة المختصة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/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قرار الإيقاف والاستئناف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[مدة حفظ العقد]السجلات وسياسة الشركة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/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التوثيق والمراجعة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[التراخيص والموافقات الجهة]المطلوبة المنظمة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/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بدء التشغيل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69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ملحق · التقارير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التقارير المطلوبة: يومي، أسبوعي، فوري، ختامي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34440" y="2359152"/>
            <a:ext cx="973836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نطاق العمل يحدد أربعة تقارير خطة السلامة تغذي كل واحد منها ببياناتها.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874519" y="2871216"/>
          <a:ext cx="9098277" cy="1984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8800"/>
                <a:gridCol w="2200988"/>
                <a:gridCol w="4349167"/>
                <a:gridCol w="1439322"/>
              </a:tblGrid>
              <a:tr h="28956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التقرير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التوقيت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ما يقدمه من خطة السلامة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المسؤول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</a:tr>
              <a:tr h="47117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يومي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كل يوم تشغيل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والحوادث والملاحظات عدد العروض المنفذة، أوقات التشغيل، الحضور التقديري، الأعطال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مدير العمليات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7117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أسبوعي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كل أسبوع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الملاحظات المفتوحة مؤشرات الأداء، الإقبال، أبرز العروض، التحديات والتوصيات، وحالة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مسؤول السلامة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فوري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الجسيم خلال 5 دقائق من الحادث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وصف الحادث، الإجراء الفوري، تأمين المنطقة، الجهات المبلّغة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مدير الفعالية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7117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ختامي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بعد انتهاء المهرجان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ودروس السلامة مجموع العروض، مؤشرات الأداء، التوثيق، النتائج والتوصيات، مدير الفعالية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/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70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ملحق ب · المطابقة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بند السلامة في التقييم الفني: 10.0 من 85.0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34440" y="2359152"/>
            <a:ext cx="973836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بند «خطة الأمن والسلامة» يتكون من خمسة عناصر مجموعها 10.0 نقاط من أصل 85.0 في التقييم الفني، والحد الأدنى للتأهل 60 من 85.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874519" y="2871216"/>
          <a:ext cx="9098279" cy="2546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5986"/>
                <a:gridCol w="961971"/>
                <a:gridCol w="3078052"/>
                <a:gridCol w="1022270"/>
              </a:tblGrid>
              <a:tr h="28956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عنصر التقييم كما ورد في الكراسة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الوزن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الموضع في هذه الخطة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الحالة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</a:tr>
              <a:tr h="47117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تحليل المخاطر وتحديد المخاطر المحتملة لكل نشاط ومنطقة وإجراءات التحكم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3.0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القسم 02 كاملًا + خرائط مخاطر الفقرات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مستوفى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خطة الطوارئ والإخلاء والحريق والحوادث والحالات الطبية والأحوال الجوية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2.0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القسم 06 (الحريق والإخلاء) + القسم 07 (الطقس)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مستوفى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47117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إدارة سلامة الزوار والمشاركين والعاملين ومراقبة الأنشطة والمعدات عالية الخطورة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2.0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الأقسام 03 و04 و05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مستوفى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فرق الأمن والسلامة والإسعاف والكوادر المؤهلة وتوزيعها داخل الموقع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1.5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القسم 01 (الأدوار) + القسم 08 (التدريب)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مستوفى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التدريب والتمارين والمحاكاة وخطط الاستجابة للحوادث والطوارئ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1.5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القسم 08 (التدريب) + القسم 10 (المراجعة)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مستوفى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47117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المجموع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10.0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 أصل 85.0 نقطة — الحد الأدنى للتأهل الفني 60 من 85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—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03120" y="5660136"/>
            <a:ext cx="62179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1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الأوزان منقولة حرفيًا من جدول «إجراءات تقييم المناقصات» — البند 45، العنصر 4 (ص. 20): 3.0 + 2.0 + 2.0 + 1.5 + 1.5. تصحيح عن الإصدار 6.1: كان جدولًا واحدًا يجمع 13.5 نقطة تحت عنوان 10.0.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71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8448" y="10607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ملحق ب · المطابقة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1426464"/>
            <a:ext cx="9738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بنود أخرى تتقاطع مع الخطة ولا تُحسب داخل العشر نقاط</a:t>
            </a:r>
          </a:p>
        </p:txBody>
      </p:sp>
      <p:sp>
        <p:nvSpPr>
          <p:cNvPr id="5" name="Rectangle 4"/>
          <p:cNvSpPr/>
          <p:nvPr/>
        </p:nvSpPr>
        <p:spPr>
          <a:xfrm>
            <a:off x="9052560" y="2249424"/>
            <a:ext cx="1938528" cy="1778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34440" y="2359152"/>
            <a:ext cx="973836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هذه البنود من أوزان بنود أخرى في الكراسة؛ تُذكر لأن الخطة تغطيها جزئيًا، ولا تُجمع مع 10.0.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874519" y="2871216"/>
          <a:ext cx="9098278" cy="1414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5791"/>
                <a:gridCol w="2259149"/>
                <a:gridCol w="1034088"/>
                <a:gridCol w="2579250"/>
              </a:tblGrid>
              <a:tr h="28956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البند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 بند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الوزن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ما تغطيه الخطة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0A2E57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إدارة الحشود والسعة وحركة الدخول والخروج والطوابير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التشغيل والصيانة (8.0)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2.0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القسم 03 — السعة المعتمدة (تُستكمل)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شهادات الفحص والاختبار والمطابقة للمعدات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جودة المعدات (7.0)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2.0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القسم 05 — الشهادات (تُستكمل)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خطة استمرارية الأعمال والحالات التشغيلية الطارئة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التشغيل والصيانة (8.0)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1.5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غير مغطاة — وثيقة منفصلة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2813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1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خطة التدريب ونقل المعرفة للكوادر العمانية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كفاءة الفريق والتعمين (10.0)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2.0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القسم 08 — الأرقام (تُستكمل)</a:t>
                      </a:r>
                    </a:p>
                  </a:txBody>
                  <a:tcPr marL="76200" marR="76200" marT="38100" marB="38100" anchor="ctr">
                    <a:lnB w="9525" cap="flat" cmpd="sng" algn="ctr">
                      <a:solidFill>
                        <a:srgbClr val="DCD3C2"/>
                      </a:solidFill>
                      <a:prstDash val="solid"/>
                    </a:lnB>
                    <a:lnT w="9525" cap="flat" cmpd="sng" algn="ctr">
                      <a:solidFill>
                        <a:srgbClr val="DCD3C2"/>
                      </a:solidFill>
                      <a:prstDash val="solid"/>
                    </a:lnT>
                    <a:lnR w="9525" cap="flat" cmpd="sng" algn="ctr">
                      <a:solidFill>
                        <a:srgbClr val="DCD3C2"/>
                      </a:solidFill>
                      <a:prstDash val="solid"/>
                    </a:lnR>
                    <a:lnL w="9525" cap="flat" cmpd="sng" algn="ctr">
                      <a:solidFill>
                        <a:srgbClr val="DCD3C2"/>
                      </a:solidFill>
                      <a:prstDash val="solid"/>
                    </a:lnL>
                    <a:solidFill>
                      <a:srgbClr val="F5F0E6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03120" y="5660136"/>
            <a:ext cx="62179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1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مجموع هذه البنود 7.5 نقاط من 85.0، وليست جزءًا من وزن بند السلامة؛ تُدرج هنا لمنع الخلط بين الأوزان عند إعداد العرض الفني.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" name="Freeform 1"/>
          <p:cNvSpPr/>
          <p:nvPr/>
        </p:nvSpPr>
        <p:spPr>
          <a:xfrm>
            <a:off x="0" y="0"/>
            <a:ext cx="2755900" cy="990600"/>
          </a:xfrm>
          <a:custGeom>
            <a:avLst/>
            <a:gdLst/>
            <a:ahLst/>
            <a:cxnLst/>
            <a:rect l="l" t="t" r="r" b="b"/>
            <a:pathLst>
              <a:path w="217" h="78">
                <a:moveTo>
                  <a:pt x="0" y="0"/>
                </a:moveTo>
                <a:lnTo>
                  <a:pt x="217" y="0"/>
                </a:lnTo>
                <a:lnTo>
                  <a:pt x="0" y="78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444500" y="-114300"/>
            <a:ext cx="1663700" cy="622300"/>
          </a:xfrm>
          <a:custGeom>
            <a:avLst/>
            <a:gdLst/>
            <a:ahLst/>
            <a:cxnLst/>
            <a:rect l="l" t="t" r="r" b="b"/>
            <a:pathLst>
              <a:path w="131" h="49">
                <a:moveTo>
                  <a:pt x="130" y="0"/>
                </a:moveTo>
                <a:lnTo>
                  <a:pt x="0" y="47"/>
                </a:lnTo>
                <a:lnTo>
                  <a:pt x="0" y="49"/>
                </a:lnTo>
                <a:lnTo>
                  <a:pt x="131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254000" y="-88900"/>
            <a:ext cx="2120900" cy="825500"/>
          </a:xfrm>
          <a:custGeom>
            <a:avLst/>
            <a:gdLst/>
            <a:ahLst/>
            <a:cxnLst/>
            <a:rect l="l" t="t" r="r" b="b"/>
            <a:pathLst>
              <a:path w="167" h="65">
                <a:moveTo>
                  <a:pt x="165" y="0"/>
                </a:moveTo>
                <a:lnTo>
                  <a:pt x="0" y="60"/>
                </a:lnTo>
                <a:lnTo>
                  <a:pt x="2" y="65"/>
                </a:lnTo>
                <a:lnTo>
                  <a:pt x="167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14300" y="-25400"/>
            <a:ext cx="2489200" cy="927100"/>
          </a:xfrm>
          <a:custGeom>
            <a:avLst/>
            <a:gdLst/>
            <a:ahLst/>
            <a:cxnLst/>
            <a:rect l="l" t="t" r="r" b="b"/>
            <a:pathLst>
              <a:path w="196" h="73">
                <a:moveTo>
                  <a:pt x="195" y="0"/>
                </a:moveTo>
                <a:lnTo>
                  <a:pt x="0" y="70"/>
                </a:lnTo>
                <a:lnTo>
                  <a:pt x="1" y="73"/>
                </a:lnTo>
                <a:lnTo>
                  <a:pt x="196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2700" y="50800"/>
            <a:ext cx="2781300" cy="1054100"/>
          </a:xfrm>
          <a:custGeom>
            <a:avLst/>
            <a:gdLst/>
            <a:ahLst/>
            <a:cxnLst/>
            <a:rect l="l" t="t" r="r" b="b"/>
            <a:pathLst>
              <a:path w="219" h="83">
                <a:moveTo>
                  <a:pt x="217" y="0"/>
                </a:moveTo>
                <a:lnTo>
                  <a:pt x="0" y="78"/>
                </a:lnTo>
                <a:lnTo>
                  <a:pt x="2" y="83"/>
                </a:lnTo>
                <a:lnTo>
                  <a:pt x="219" y="5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254000" y="241300"/>
            <a:ext cx="2387600" cy="889000"/>
          </a:xfrm>
          <a:custGeom>
            <a:avLst/>
            <a:gdLst/>
            <a:ahLst/>
            <a:cxnLst/>
            <a:rect l="l" t="t" r="r" b="b"/>
            <a:pathLst>
              <a:path w="188" h="70">
                <a:moveTo>
                  <a:pt x="187" y="0"/>
                </a:moveTo>
                <a:lnTo>
                  <a:pt x="0" y="67"/>
                </a:lnTo>
                <a:lnTo>
                  <a:pt x="1" y="70"/>
                </a:lnTo>
                <a:lnTo>
                  <a:pt x="188" y="2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08000" y="406400"/>
            <a:ext cx="1930400" cy="711200"/>
          </a:xfrm>
          <a:custGeom>
            <a:avLst/>
            <a:gdLst/>
            <a:ahLst/>
            <a:cxnLst/>
            <a:rect l="l" t="t" r="r" b="b"/>
            <a:pathLst>
              <a:path w="152" h="56">
                <a:moveTo>
                  <a:pt x="152" y="0"/>
                </a:moveTo>
                <a:lnTo>
                  <a:pt x="0" y="55"/>
                </a:lnTo>
                <a:lnTo>
                  <a:pt x="0" y="56"/>
                </a:lnTo>
                <a:lnTo>
                  <a:pt x="152" y="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9779000" y="5994400"/>
            <a:ext cx="2413000" cy="863600"/>
          </a:xfrm>
          <a:custGeom>
            <a:avLst/>
            <a:gdLst/>
            <a:ahLst/>
            <a:cxnLst/>
            <a:rect l="l" t="t" r="r" b="b"/>
            <a:pathLst>
              <a:path w="190" h="68">
                <a:moveTo>
                  <a:pt x="190" y="68"/>
                </a:moveTo>
                <a:lnTo>
                  <a:pt x="0" y="68"/>
                </a:lnTo>
                <a:lnTo>
                  <a:pt x="190" y="0"/>
                </a:lnTo>
                <a:close/>
              </a:path>
            </a:pathLst>
          </a:custGeom>
          <a:solidFill>
            <a:srgbClr val="032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0350500" y="6413500"/>
            <a:ext cx="1460500" cy="546100"/>
          </a:xfrm>
          <a:custGeom>
            <a:avLst/>
            <a:gdLst/>
            <a:ahLst/>
            <a:cxnLst/>
            <a:rect l="l" t="t" r="r" b="b"/>
            <a:pathLst>
              <a:path w="115" h="43">
                <a:moveTo>
                  <a:pt x="1" y="43"/>
                </a:moveTo>
                <a:lnTo>
                  <a:pt x="115" y="2"/>
                </a:lnTo>
                <a:lnTo>
                  <a:pt x="114" y="0"/>
                </a:lnTo>
                <a:lnTo>
                  <a:pt x="0" y="4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109200" y="6223000"/>
            <a:ext cx="1854200" cy="711200"/>
          </a:xfrm>
          <a:custGeom>
            <a:avLst/>
            <a:gdLst/>
            <a:ahLst/>
            <a:cxnLst/>
            <a:rect l="l" t="t" r="r" b="b"/>
            <a:pathLst>
              <a:path w="146" h="56">
                <a:moveTo>
                  <a:pt x="2" y="56"/>
                </a:moveTo>
                <a:lnTo>
                  <a:pt x="146" y="4"/>
                </a:lnTo>
                <a:lnTo>
                  <a:pt x="145" y="0"/>
                </a:lnTo>
                <a:lnTo>
                  <a:pt x="0" y="52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918700" y="6083300"/>
            <a:ext cx="2171700" cy="800100"/>
          </a:xfrm>
          <a:custGeom>
            <a:avLst/>
            <a:gdLst/>
            <a:ahLst/>
            <a:cxnLst/>
            <a:rect l="l" t="t" r="r" b="b"/>
            <a:pathLst>
              <a:path w="171" h="63">
                <a:moveTo>
                  <a:pt x="0" y="63"/>
                </a:moveTo>
                <a:lnTo>
                  <a:pt x="171" y="1"/>
                </a:lnTo>
                <a:lnTo>
                  <a:pt x="171" y="0"/>
                </a:lnTo>
                <a:lnTo>
                  <a:pt x="0" y="61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740900" y="5892800"/>
            <a:ext cx="2438400" cy="927100"/>
          </a:xfrm>
          <a:custGeom>
            <a:avLst/>
            <a:gdLst/>
            <a:ahLst/>
            <a:cxnLst/>
            <a:rect l="l" t="t" r="r" b="b"/>
            <a:pathLst>
              <a:path w="192" h="73">
                <a:moveTo>
                  <a:pt x="2" y="73"/>
                </a:moveTo>
                <a:lnTo>
                  <a:pt x="192" y="5"/>
                </a:lnTo>
                <a:lnTo>
                  <a:pt x="190" y="0"/>
                </a:lnTo>
                <a:lnTo>
                  <a:pt x="0" y="6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880600" y="5880100"/>
            <a:ext cx="2095500" cy="774700"/>
          </a:xfrm>
          <a:custGeom>
            <a:avLst/>
            <a:gdLst/>
            <a:ahLst/>
            <a:cxnLst/>
            <a:rect l="l" t="t" r="r" b="b"/>
            <a:pathLst>
              <a:path w="165" h="61">
                <a:moveTo>
                  <a:pt x="1" y="61"/>
                </a:moveTo>
                <a:lnTo>
                  <a:pt x="165" y="2"/>
                </a:lnTo>
                <a:lnTo>
                  <a:pt x="164" y="0"/>
                </a:lnTo>
                <a:lnTo>
                  <a:pt x="0" y="58"/>
                </a:lnTo>
                <a:close/>
              </a:path>
            </a:pathLst>
          </a:cu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10058400" y="5880100"/>
            <a:ext cx="1689100" cy="622300"/>
          </a:xfrm>
          <a:custGeom>
            <a:avLst/>
            <a:gdLst/>
            <a:ahLst/>
            <a:cxnLst/>
            <a:rect l="l" t="t" r="r" b="b"/>
            <a:pathLst>
              <a:path w="133" h="49">
                <a:moveTo>
                  <a:pt x="0" y="49"/>
                </a:moveTo>
                <a:lnTo>
                  <a:pt x="133" y="2"/>
                </a:lnTo>
                <a:lnTo>
                  <a:pt x="133" y="0"/>
                </a:lnTo>
                <a:lnTo>
                  <a:pt x="0" y="48"/>
                </a:lnTo>
                <a:close/>
              </a:path>
            </a:pathLst>
          </a:custGeom>
          <a:solidFill>
            <a:srgbClr val="C69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logo_tp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117" y="279400"/>
            <a:ext cx="1121382" cy="508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571500" y="6223000"/>
            <a:ext cx="8928100" cy="11430"/>
          </a:xfrm>
          <a:prstGeom prst="rect">
            <a:avLst/>
          </a:prstGeom>
          <a:solidFill>
            <a:srgbClr val="E2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71500" y="63246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هاتف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94956656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4478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62100" y="6324600"/>
            <a:ext cx="2755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البريد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khalid.a.mri@icloud.com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051300" y="6337300"/>
            <a:ext cx="8890" cy="14605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165600" y="6324600"/>
            <a:ext cx="1066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00000"/>
              </a:lnSpc>
            </a:pPr>
            <a:r>
              <a:rPr sz="850" b="1">
                <a:solidFill>
                  <a:srgbClr val="A5772F"/>
                </a:solidFill>
                <a:latin typeface="IBM Plex Sans Arabic"/>
                <a:cs typeface="IBM Plex Sans Arabic"/>
              </a:rPr>
              <a:t>س.ت  </a:t>
            </a:r>
            <a:r>
              <a:rPr sz="850">
                <a:solidFill>
                  <a:srgbClr val="032650"/>
                </a:solidFill>
                <a:latin typeface="IBM Plex Sans Arabic"/>
                <a:cs typeface="IBM Plex Sans Arabic"/>
              </a:rPr>
              <a:t>1345437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70400" y="63373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</a:pPr>
            <a:r>
              <a:rPr sz="750">
                <a:solidFill>
                  <a:srgbClr val="5C6B7D"/>
                </a:solidFill>
                <a:latin typeface="IBM Plex Sans Arabic"/>
                <a:cs typeface="IBM Plex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1999" y="6299200"/>
            <a:ext cx="965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032650"/>
                </a:solidFill>
                <a:latin typeface="IBM Plex Sans Arabic"/>
                <a:cs typeface="IBM Plex Sans Arabic"/>
              </a:rPr>
              <a:t>72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03120" y="1554480"/>
            <a:ext cx="88696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07E35"/>
                </a:solidFill>
                <a:latin typeface="IBM Plex Sans Arabic"/>
                <a:cs typeface="IBM Plex Sans Arabic"/>
                <a:ea typeface="IBM Plex Sans Arabic"/>
              </a:rPr>
              <a:t>خلاصة · الإصدار 6.2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03120" y="1883664"/>
            <a:ext cx="88696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0A2E57"/>
                </a:solidFill>
                <a:latin typeface="IBM Plex Sans Arabic"/>
                <a:cs typeface="IBM Plex Sans Arabic"/>
                <a:ea typeface="IBM Plex Sans Arabic"/>
              </a:rPr>
              <a:t>السلامة شرط للتنفيذ، لا بند إضافي</a:t>
            </a:r>
          </a:p>
        </p:txBody>
      </p:sp>
      <p:sp>
        <p:nvSpPr>
          <p:cNvPr id="5" name="Rectangle 4"/>
          <p:cNvSpPr/>
          <p:nvPr/>
        </p:nvSpPr>
        <p:spPr>
          <a:xfrm>
            <a:off x="8046720" y="3108960"/>
            <a:ext cx="2926080" cy="19050"/>
          </a:xfrm>
          <a:prstGeom prst="rect">
            <a:avLst/>
          </a:prstGeom>
          <a:solidFill>
            <a:srgbClr val="B07E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103120" y="3255264"/>
            <a:ext cx="886968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كل فعالية تُخطَّط بحدود سلامة مكتوبة، وكل استثناء يحتاج قرارًا موثقًا، وكل ملاحظة تُغلق قبل الفعالية التالية.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03120" y="4206240"/>
            <a:ext cx="8778240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 marR="171450" indent="-17145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حدود السلامة مكتوبة قبل التشغيل، وكل استثناء يحتاج قرارًا موثقًا</a:t>
            </a:r>
          </a:p>
          <a:p>
            <a:pPr algn="r" rtl="1" marR="171450" indent="-17145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شروط المناقصة مقدَّمة على أي عنصر من الملف المرجعي</a:t>
            </a:r>
          </a:p>
          <a:p>
            <a:pPr algn="r" rtl="1" marR="171450" indent="-17145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ما تعارض لم يُدرج كالتزام، وما نقصت بياناته موسوم «يُستكمل»</a:t>
            </a:r>
          </a:p>
          <a:p>
            <a:pPr algn="r" rtl="1" marR="171450" indent="-17145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Clr>
                <a:srgbClr val="A87830"/>
              </a:buClr>
              <a:buSzPct val="90000"/>
              <a:buFont typeface="Arial"/>
              <a:buChar char="▪"/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المسؤولية النهائية على المشغل واللجنة قبل الجهات المختصة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